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74" r:id="rId6"/>
    <p:sldId id="275" r:id="rId7"/>
    <p:sldId id="266" r:id="rId8"/>
    <p:sldId id="267" r:id="rId9"/>
    <p:sldId id="262" r:id="rId10"/>
    <p:sldId id="263" r:id="rId11"/>
    <p:sldId id="264" r:id="rId12"/>
    <p:sldId id="265" r:id="rId13"/>
    <p:sldId id="270" r:id="rId14"/>
    <p:sldId id="268" r:id="rId15"/>
    <p:sldId id="269" r:id="rId16"/>
    <p:sldId id="271" r:id="rId17"/>
    <p:sldId id="272" r:id="rId18"/>
    <p:sldId id="261" r:id="rId19"/>
    <p:sldId id="278" r:id="rId20"/>
    <p:sldId id="277" r:id="rId21"/>
    <p:sldId id="276" r:id="rId22"/>
    <p:sldId id="279" r:id="rId23"/>
    <p:sldId id="280" r:id="rId24"/>
    <p:sldId id="281" r:id="rId25"/>
    <p:sldId id="282" r:id="rId26"/>
  </p:sldIdLst>
  <p:sldSz cx="12192000" cy="6858000"/>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AA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4FCCC6-EFD7-4285-AABE-2027A48FC03D}"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F91B2-4A2D-405E-A6A9-2BAF120F7538}" type="slidenum">
              <a:rPr lang="en-US" smtClean="0"/>
              <a:t>‹#›</a:t>
            </a:fld>
            <a:endParaRPr lang="en-US"/>
          </a:p>
        </p:txBody>
      </p:sp>
    </p:spTree>
    <p:extLst>
      <p:ext uri="{BB962C8B-B14F-4D97-AF65-F5344CB8AC3E}">
        <p14:creationId xmlns:p14="http://schemas.microsoft.com/office/powerpoint/2010/main" val="2032729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4FCCC6-EFD7-4285-AABE-2027A48FC03D}"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F91B2-4A2D-405E-A6A9-2BAF120F7538}" type="slidenum">
              <a:rPr lang="en-US" smtClean="0"/>
              <a:t>‹#›</a:t>
            </a:fld>
            <a:endParaRPr lang="en-US"/>
          </a:p>
        </p:txBody>
      </p:sp>
    </p:spTree>
    <p:extLst>
      <p:ext uri="{BB962C8B-B14F-4D97-AF65-F5344CB8AC3E}">
        <p14:creationId xmlns:p14="http://schemas.microsoft.com/office/powerpoint/2010/main" val="213328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4FCCC6-EFD7-4285-AABE-2027A48FC03D}"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F91B2-4A2D-405E-A6A9-2BAF120F7538}" type="slidenum">
              <a:rPr lang="en-US" smtClean="0"/>
              <a:t>‹#›</a:t>
            </a:fld>
            <a:endParaRPr lang="en-US"/>
          </a:p>
        </p:txBody>
      </p:sp>
    </p:spTree>
    <p:extLst>
      <p:ext uri="{BB962C8B-B14F-4D97-AF65-F5344CB8AC3E}">
        <p14:creationId xmlns:p14="http://schemas.microsoft.com/office/powerpoint/2010/main" val="3362612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4FCCC6-EFD7-4285-AABE-2027A48FC03D}"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F91B2-4A2D-405E-A6A9-2BAF120F7538}" type="slidenum">
              <a:rPr lang="en-US" smtClean="0"/>
              <a:t>‹#›</a:t>
            </a:fld>
            <a:endParaRPr lang="en-US"/>
          </a:p>
        </p:txBody>
      </p:sp>
    </p:spTree>
    <p:extLst>
      <p:ext uri="{BB962C8B-B14F-4D97-AF65-F5344CB8AC3E}">
        <p14:creationId xmlns:p14="http://schemas.microsoft.com/office/powerpoint/2010/main" val="1591610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4FCCC6-EFD7-4285-AABE-2027A48FC03D}"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F91B2-4A2D-405E-A6A9-2BAF120F7538}" type="slidenum">
              <a:rPr lang="en-US" smtClean="0"/>
              <a:t>‹#›</a:t>
            </a:fld>
            <a:endParaRPr lang="en-US"/>
          </a:p>
        </p:txBody>
      </p:sp>
    </p:spTree>
    <p:extLst>
      <p:ext uri="{BB962C8B-B14F-4D97-AF65-F5344CB8AC3E}">
        <p14:creationId xmlns:p14="http://schemas.microsoft.com/office/powerpoint/2010/main" val="38731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4FCCC6-EFD7-4285-AABE-2027A48FC03D}"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F91B2-4A2D-405E-A6A9-2BAF120F7538}" type="slidenum">
              <a:rPr lang="en-US" smtClean="0"/>
              <a:t>‹#›</a:t>
            </a:fld>
            <a:endParaRPr lang="en-US"/>
          </a:p>
        </p:txBody>
      </p:sp>
    </p:spTree>
    <p:extLst>
      <p:ext uri="{BB962C8B-B14F-4D97-AF65-F5344CB8AC3E}">
        <p14:creationId xmlns:p14="http://schemas.microsoft.com/office/powerpoint/2010/main" val="1108891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4FCCC6-EFD7-4285-AABE-2027A48FC03D}"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F91B2-4A2D-405E-A6A9-2BAF120F7538}" type="slidenum">
              <a:rPr lang="en-US" smtClean="0"/>
              <a:t>‹#›</a:t>
            </a:fld>
            <a:endParaRPr lang="en-US"/>
          </a:p>
        </p:txBody>
      </p:sp>
    </p:spTree>
    <p:extLst>
      <p:ext uri="{BB962C8B-B14F-4D97-AF65-F5344CB8AC3E}">
        <p14:creationId xmlns:p14="http://schemas.microsoft.com/office/powerpoint/2010/main" val="1780655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4FCCC6-EFD7-4285-AABE-2027A48FC03D}"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F91B2-4A2D-405E-A6A9-2BAF120F7538}" type="slidenum">
              <a:rPr lang="en-US" smtClean="0"/>
              <a:t>‹#›</a:t>
            </a:fld>
            <a:endParaRPr lang="en-US"/>
          </a:p>
        </p:txBody>
      </p:sp>
    </p:spTree>
    <p:extLst>
      <p:ext uri="{BB962C8B-B14F-4D97-AF65-F5344CB8AC3E}">
        <p14:creationId xmlns:p14="http://schemas.microsoft.com/office/powerpoint/2010/main" val="295500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FCCC6-EFD7-4285-AABE-2027A48FC03D}"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F91B2-4A2D-405E-A6A9-2BAF120F7538}" type="slidenum">
              <a:rPr lang="en-US" smtClean="0"/>
              <a:t>‹#›</a:t>
            </a:fld>
            <a:endParaRPr lang="en-US"/>
          </a:p>
        </p:txBody>
      </p:sp>
    </p:spTree>
    <p:extLst>
      <p:ext uri="{BB962C8B-B14F-4D97-AF65-F5344CB8AC3E}">
        <p14:creationId xmlns:p14="http://schemas.microsoft.com/office/powerpoint/2010/main" val="2380790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4FCCC6-EFD7-4285-AABE-2027A48FC03D}"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F91B2-4A2D-405E-A6A9-2BAF120F7538}" type="slidenum">
              <a:rPr lang="en-US" smtClean="0"/>
              <a:t>‹#›</a:t>
            </a:fld>
            <a:endParaRPr lang="en-US"/>
          </a:p>
        </p:txBody>
      </p:sp>
    </p:spTree>
    <p:extLst>
      <p:ext uri="{BB962C8B-B14F-4D97-AF65-F5344CB8AC3E}">
        <p14:creationId xmlns:p14="http://schemas.microsoft.com/office/powerpoint/2010/main" val="1312664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4FCCC6-EFD7-4285-AABE-2027A48FC03D}"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F91B2-4A2D-405E-A6A9-2BAF120F7538}" type="slidenum">
              <a:rPr lang="en-US" smtClean="0"/>
              <a:t>‹#›</a:t>
            </a:fld>
            <a:endParaRPr lang="en-US"/>
          </a:p>
        </p:txBody>
      </p:sp>
    </p:spTree>
    <p:extLst>
      <p:ext uri="{BB962C8B-B14F-4D97-AF65-F5344CB8AC3E}">
        <p14:creationId xmlns:p14="http://schemas.microsoft.com/office/powerpoint/2010/main" val="130872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FCCC6-EFD7-4285-AABE-2027A48FC03D}" type="datetimeFigureOut">
              <a:rPr lang="en-US" smtClean="0"/>
              <a:t>1/19/2016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F91B2-4A2D-405E-A6A9-2BAF120F7538}" type="slidenum">
              <a:rPr lang="en-US" smtClean="0"/>
              <a:t>‹#›</a:t>
            </a:fld>
            <a:endParaRPr lang="en-US"/>
          </a:p>
        </p:txBody>
      </p:sp>
    </p:spTree>
    <p:extLst>
      <p:ext uri="{BB962C8B-B14F-4D97-AF65-F5344CB8AC3E}">
        <p14:creationId xmlns:p14="http://schemas.microsoft.com/office/powerpoint/2010/main" val="468334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xml"/><Relationship Id="rId1" Type="http://schemas.openxmlformats.org/officeDocument/2006/relationships/video" Target="https://www.youtube.com/embed/7VgUQcHDPXM" TargetMode="Externa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1.xml"/><Relationship Id="rId1" Type="http://schemas.openxmlformats.org/officeDocument/2006/relationships/video" Target="https://www.youtube.com/embed/KIcWskZUS3A"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1.xml"/><Relationship Id="rId1" Type="http://schemas.openxmlformats.org/officeDocument/2006/relationships/video" Target="https://www.youtube.com/embed/LnfVIrsozaI" TargetMode="Externa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mailto:ccuneo@oncointegrativa.org?subject=Information"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integrativemedicine.arizona.edu/"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www.sscim.uci.edu/" TargetMode="External"/><Relationship Id="rId4" Type="http://schemas.openxmlformats.org/officeDocument/2006/relationships/hyperlink" Target="http://www.stanfordhospital.com/clinicsmedServices/clinics/complementaryMedicine/defaul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www.imc-griffin.org/" TargetMode="External"/><Relationship Id="rId3" Type="http://schemas.openxmlformats.org/officeDocument/2006/relationships/hyperlink" Target="http://www.ccim.med.ucla.edu/" TargetMode="External"/><Relationship Id="rId7" Type="http://schemas.openxmlformats.org/officeDocument/2006/relationships/hyperlink" Target="http://www.cam.yale.edu/" TargetMode="External"/><Relationship Id="rId12" Type="http://schemas.openxmlformats.org/officeDocument/2006/relationships/hyperlink" Target="http://www.cinim.org/"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picim.uchc.edu/" TargetMode="External"/><Relationship Id="rId11" Type="http://schemas.openxmlformats.org/officeDocument/2006/relationships/hyperlink" Target="http://www.care.ualberta.ca/" TargetMode="External"/><Relationship Id="rId5" Type="http://schemas.openxmlformats.org/officeDocument/2006/relationships/hyperlink" Target="http://www.uch.edu/integrativemed" TargetMode="External"/><Relationship Id="rId10" Type="http://schemas.openxmlformats.org/officeDocument/2006/relationships/hyperlink" Target="http://www.fammed.wisc.edu/integrative" TargetMode="External"/><Relationship Id="rId4" Type="http://schemas.openxmlformats.org/officeDocument/2006/relationships/hyperlink" Target="http://www.osher.ucsf.edu/" TargetMode="External"/><Relationship Id="rId9" Type="http://schemas.openxmlformats.org/officeDocument/2006/relationships/hyperlink" Target="http://www.uwhealth.org/integrativemed"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chicago.medicine.uic.edu/" TargetMode="External"/><Relationship Id="rId3" Type="http://schemas.openxmlformats.org/officeDocument/2006/relationships/hyperlink" Target="http://www.fpcihh.com/" TargetMode="External"/><Relationship Id="rId7" Type="http://schemas.openxmlformats.org/officeDocument/2006/relationships/hyperlink" Target="http://www.northshore.org/integrative" TargetMode="External"/><Relationship Id="rId12" Type="http://schemas.openxmlformats.org/officeDocument/2006/relationships/hyperlink" Target="http://www.bu.edu/integrativemed/"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www.nmpg.com/" TargetMode="External"/><Relationship Id="rId11" Type="http://schemas.openxmlformats.org/officeDocument/2006/relationships/hyperlink" Target="http://www.compmed.umm.edu/" TargetMode="External"/><Relationship Id="rId5" Type="http://schemas.openxmlformats.org/officeDocument/2006/relationships/hyperlink" Target="http://www.jabsom.hawaii.edu/jabsom" TargetMode="External"/><Relationship Id="rId10" Type="http://schemas.openxmlformats.org/officeDocument/2006/relationships/hyperlink" Target="http://www.hopkinsmedicine.org/cam" TargetMode="External"/><Relationship Id="rId4" Type="http://schemas.openxmlformats.org/officeDocument/2006/relationships/hyperlink" Target="http://www.cours.fmed.ulaval.ca/modules/approche-integree/accueil" TargetMode="External"/><Relationship Id="rId9" Type="http://schemas.openxmlformats.org/officeDocument/2006/relationships/hyperlink" Target="http://integrativemed.kumc.edu/"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mayoresearch.mayo.edu/mayo/research/cimp/" TargetMode="External"/><Relationship Id="rId13" Type="http://schemas.openxmlformats.org/officeDocument/2006/relationships/hyperlink" Target="http://som.georgetown.edu/" TargetMode="External"/><Relationship Id="rId3" Type="http://schemas.openxmlformats.org/officeDocument/2006/relationships/hyperlink" Target="http://www.osher.hms.harvard.edu/" TargetMode="External"/><Relationship Id="rId7" Type="http://schemas.openxmlformats.org/officeDocument/2006/relationships/hyperlink" Target="http://www.mayoclinic.org/general-internal-medicine-rst/cimc.html" TargetMode="External"/><Relationship Id="rId12" Type="http://schemas.openxmlformats.org/officeDocument/2006/relationships/hyperlink" Target="http://www8.georgetown.edu/departments/physiology/cam/index.html"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www.med.umich.edu/umim" TargetMode="External"/><Relationship Id="rId11" Type="http://schemas.openxmlformats.org/officeDocument/2006/relationships/hyperlink" Target="http://www.integrativemedicinedc.com/" TargetMode="External"/><Relationship Id="rId5" Type="http://schemas.openxmlformats.org/officeDocument/2006/relationships/hyperlink" Target="http://www.umintegrativemedicine/" TargetMode="External"/><Relationship Id="rId10" Type="http://schemas.openxmlformats.org/officeDocument/2006/relationships/hyperlink" Target="http://www.uwcam.org/" TargetMode="External"/><Relationship Id="rId4" Type="http://schemas.openxmlformats.org/officeDocument/2006/relationships/hyperlink" Target="http://www.umassmed.edu/cfm/index.aspx" TargetMode="External"/><Relationship Id="rId9" Type="http://schemas.openxmlformats.org/officeDocument/2006/relationships/hyperlink" Target="http://www.csh.umn.edu/" TargetMode="External"/><Relationship Id="rId14" Type="http://schemas.openxmlformats.org/officeDocument/2006/relationships/hyperlink" Target="http://www.umdnj.edu/icam"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www1.wfubmc.edu/cim/" TargetMode="External"/><Relationship Id="rId13" Type="http://schemas.openxmlformats.org/officeDocument/2006/relationships/hyperlink" Target="http://www.jeffersonhospital.org/cim" TargetMode="External"/><Relationship Id="rId3" Type="http://schemas.openxmlformats.org/officeDocument/2006/relationships/hyperlink" Target="http://hsc.unm.edu/som/cfl" TargetMode="External"/><Relationship Id="rId7" Type="http://schemas.openxmlformats.org/officeDocument/2006/relationships/hyperlink" Target="http://pim.med.unc.edu/" TargetMode="External"/><Relationship Id="rId12" Type="http://schemas.openxmlformats.org/officeDocument/2006/relationships/hyperlink" Target="http://jeffline.jefferson.edu/jmbcim"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www.dukeintegrativemedicine.org/" TargetMode="External"/><Relationship Id="rId11" Type="http://schemas.openxmlformats.org/officeDocument/2006/relationships/hyperlink" Target="http://www.ohsuwomenshealth.com/services/doctors/integrative.html" TargetMode="External"/><Relationship Id="rId5" Type="http://schemas.openxmlformats.org/officeDocument/2006/relationships/hyperlink" Target="http://www.rosenthal.hs.columbia.edu/" TargetMode="External"/><Relationship Id="rId10" Type="http://schemas.openxmlformats.org/officeDocument/2006/relationships/hyperlink" Target="http://www.ohsu.edu/cam" TargetMode="External"/><Relationship Id="rId4" Type="http://schemas.openxmlformats.org/officeDocument/2006/relationships/hyperlink" Target="http://www.healthandhealingny.org/" TargetMode="External"/><Relationship Id="rId9" Type="http://schemas.openxmlformats.org/officeDocument/2006/relationships/hyperlink" Target="http://www.medicalcenter.osu.edu/go/integrative"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med.upenn.edu/penncam" TargetMode="External"/><Relationship Id="rId7" Type="http://schemas.openxmlformats.org/officeDocument/2006/relationships/hyperlink" Target="http://www.med.uvm.edu/integrativemedicine"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cam.utmb.edu/" TargetMode="External"/><Relationship Id="rId5" Type="http://schemas.openxmlformats.org/officeDocument/2006/relationships/hyperlink" Target="http://www.vcih.org/" TargetMode="External"/><Relationship Id="rId4" Type="http://schemas.openxmlformats.org/officeDocument/2006/relationships/hyperlink" Target="http://integrativemedicine.upmc.com/"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hyperlink" Target="http://www.cancercenter.com/treatments/diagnostics/" TargetMode="External"/><Relationship Id="rId13" Type="http://schemas.openxmlformats.org/officeDocument/2006/relationships/hyperlink" Target="http://www.cancercenter.com/treatments/hormone-therapy/" TargetMode="External"/><Relationship Id="rId18" Type="http://schemas.openxmlformats.org/officeDocument/2006/relationships/hyperlink" Target="http://www.cancercenter.com/treatments/image-enhancement/" TargetMode="External"/><Relationship Id="rId26" Type="http://schemas.openxmlformats.org/officeDocument/2006/relationships/hyperlink" Target="http://www.cancercenter.com/treatments/spiritual-support/" TargetMode="External"/><Relationship Id="rId3" Type="http://schemas.openxmlformats.org/officeDocument/2006/relationships/hyperlink" Target="http://www.cancercenter.com/treatments/acupuncture/" TargetMode="External"/><Relationship Id="rId21" Type="http://schemas.openxmlformats.org/officeDocument/2006/relationships/hyperlink" Target="http://www.cancercenter.com/treatments/interventional-pulmonology/" TargetMode="External"/><Relationship Id="rId7" Type="http://schemas.openxmlformats.org/officeDocument/2006/relationships/hyperlink" Target="http://www.cancercenter.com/clinical-trials/" TargetMode="External"/><Relationship Id="rId12" Type="http://schemas.openxmlformats.org/officeDocument/2006/relationships/hyperlink" Target="http://www.cancercenter.com/treatments/hematologic-oncology/" TargetMode="External"/><Relationship Id="rId17" Type="http://schemas.openxmlformats.org/officeDocument/2006/relationships/hyperlink" Target="http://www.cancercenter.com/treatments/nutrition-therapy/" TargetMode="External"/><Relationship Id="rId25" Type="http://schemas.openxmlformats.org/officeDocument/2006/relationships/hyperlink" Target="http://www.cancercenter.com/treatments/radiation-therapy/" TargetMode="External"/><Relationship Id="rId2" Type="http://schemas.openxmlformats.org/officeDocument/2006/relationships/image" Target="../media/image11.png"/><Relationship Id="rId16" Type="http://schemas.openxmlformats.org/officeDocument/2006/relationships/hyperlink" Target="http://www.cancercenter.com/treatments/neurosurgery/" TargetMode="External"/><Relationship Id="rId20" Type="http://schemas.openxmlformats.org/officeDocument/2006/relationships/hyperlink" Target="http://www.cancercenter.com/treatments/interventional-radiology/" TargetMode="Externa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www.cancercenter.com/treatments/chiropractic-care/" TargetMode="External"/><Relationship Id="rId11" Type="http://schemas.openxmlformats.org/officeDocument/2006/relationships/hyperlink" Target="http://www.cancercenter.com/treatments/gynecologic-oncology/" TargetMode="External"/><Relationship Id="rId24" Type="http://schemas.openxmlformats.org/officeDocument/2006/relationships/hyperlink" Target="http://www.cancercenter.com/treatments/pain-management/" TargetMode="External"/><Relationship Id="rId5" Type="http://schemas.openxmlformats.org/officeDocument/2006/relationships/hyperlink" Target="http://www.cancercenter.com/treatments/chemotherapy/" TargetMode="External"/><Relationship Id="rId15" Type="http://schemas.openxmlformats.org/officeDocument/2006/relationships/hyperlink" Target="http://www.cancercenter.com/treatments/naturopathic-medicine/" TargetMode="External"/><Relationship Id="rId23" Type="http://schemas.openxmlformats.org/officeDocument/2006/relationships/hyperlink" Target="http://www.cancercenter.com/treatments/orthopedic-oncology/" TargetMode="External"/><Relationship Id="rId28" Type="http://schemas.openxmlformats.org/officeDocument/2006/relationships/hyperlink" Target="http://www.cancercenter.com/treatments/survivorship-support/" TargetMode="External"/><Relationship Id="rId10" Type="http://schemas.openxmlformats.org/officeDocument/2006/relationships/hyperlink" Target="http://www.cancercenter.com/treatments/gastroenterology/" TargetMode="External"/><Relationship Id="rId19" Type="http://schemas.openxmlformats.org/officeDocument/2006/relationships/hyperlink" Target="http://www.cancercenter.com/treatments/immunotherapy/" TargetMode="External"/><Relationship Id="rId4" Type="http://schemas.openxmlformats.org/officeDocument/2006/relationships/hyperlink" Target="http://www.cancercenter.com/cancer-drugs/" TargetMode="External"/><Relationship Id="rId9" Type="http://schemas.openxmlformats.org/officeDocument/2006/relationships/hyperlink" Target="http://www.cancercenter.com/treatments/genetics/" TargetMode="External"/><Relationship Id="rId14" Type="http://schemas.openxmlformats.org/officeDocument/2006/relationships/hyperlink" Target="http://www.cancercenter.com/treatments/mind-body-medicine/" TargetMode="External"/><Relationship Id="rId22" Type="http://schemas.openxmlformats.org/officeDocument/2006/relationships/hyperlink" Target="http://www.cancercenter.com/treatments/oncology-rehabilitation/" TargetMode="External"/><Relationship Id="rId27" Type="http://schemas.openxmlformats.org/officeDocument/2006/relationships/hyperlink" Target="http://www.cancercenter.com/treatments/surgical-oncology/"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2057" y="164204"/>
            <a:ext cx="9144000" cy="1780710"/>
          </a:xfrm>
        </p:spPr>
        <p:txBody>
          <a:bodyPr/>
          <a:lstStyle/>
          <a:p>
            <a:r>
              <a:rPr lang="es-PE" dirty="0"/>
              <a:t>Fundación </a:t>
            </a:r>
            <a:r>
              <a:rPr lang="es-PE" dirty="0" err="1"/>
              <a:t>OncoIntegrativa</a:t>
            </a:r>
            <a:endParaRPr lang="es-PE" dirty="0"/>
          </a:p>
        </p:txBody>
      </p:sp>
      <p:sp>
        <p:nvSpPr>
          <p:cNvPr id="4" name="TextBox 3"/>
          <p:cNvSpPr txBox="1"/>
          <p:nvPr/>
        </p:nvSpPr>
        <p:spPr>
          <a:xfrm>
            <a:off x="5621368" y="3973464"/>
            <a:ext cx="6121932" cy="707886"/>
          </a:xfrm>
          <a:prstGeom prst="rect">
            <a:avLst/>
          </a:prstGeom>
          <a:noFill/>
        </p:spPr>
        <p:txBody>
          <a:bodyPr wrap="none" rtlCol="0">
            <a:spAutoFit/>
          </a:bodyPr>
          <a:lstStyle/>
          <a:p>
            <a:pPr algn="ctr"/>
            <a:r>
              <a:rPr lang="es-PE" sz="2000" b="1" i="1" dirty="0"/>
              <a:t>No solo se trata las necesidades clínicas de los </a:t>
            </a:r>
            <a:r>
              <a:rPr lang="es-PE" sz="2000" b="1" i="1" dirty="0" smtClean="0"/>
              <a:t>pacientes</a:t>
            </a:r>
          </a:p>
          <a:p>
            <a:pPr algn="ctr"/>
            <a:r>
              <a:rPr lang="es-PE" sz="2000" b="1" i="1" dirty="0" smtClean="0"/>
              <a:t> </a:t>
            </a:r>
            <a:r>
              <a:rPr lang="es-PE" sz="2000" b="1" i="1" dirty="0"/>
              <a:t>si no las necesidades personales y </a:t>
            </a:r>
            <a:r>
              <a:rPr lang="es-PE" sz="2000" b="1" i="1" dirty="0" smtClean="0"/>
              <a:t>espirituales.</a:t>
            </a:r>
            <a:endParaRPr lang="en-US" sz="2000" b="1" i="1" dirty="0"/>
          </a:p>
        </p:txBody>
      </p:sp>
      <p:pic>
        <p:nvPicPr>
          <p:cNvPr id="5" name="Picture 4"/>
          <p:cNvPicPr>
            <a:picLocks noChangeAspect="1"/>
          </p:cNvPicPr>
          <p:nvPr/>
        </p:nvPicPr>
        <p:blipFill>
          <a:blip r:embed="rId2"/>
          <a:stretch>
            <a:fillRect/>
          </a:stretch>
        </p:blipFill>
        <p:spPr>
          <a:xfrm>
            <a:off x="1102773" y="2161954"/>
            <a:ext cx="4000500" cy="4067175"/>
          </a:xfrm>
          <a:prstGeom prst="rect">
            <a:avLst/>
          </a:prstGeom>
        </p:spPr>
      </p:pic>
      <p:pic>
        <p:nvPicPr>
          <p:cNvPr id="7" name="Picture 6"/>
          <p:cNvPicPr>
            <a:picLocks noChangeAspect="1"/>
          </p:cNvPicPr>
          <p:nvPr/>
        </p:nvPicPr>
        <p:blipFill>
          <a:blip r:embed="rId3"/>
          <a:stretch>
            <a:fillRect/>
          </a:stretch>
        </p:blipFill>
        <p:spPr>
          <a:xfrm>
            <a:off x="193358" y="164204"/>
            <a:ext cx="1625998" cy="789385"/>
          </a:xfrm>
          <a:prstGeom prst="rect">
            <a:avLst/>
          </a:prstGeom>
        </p:spPr>
      </p:pic>
    </p:spTree>
    <p:extLst>
      <p:ext uri="{BB962C8B-B14F-4D97-AF65-F5344CB8AC3E}">
        <p14:creationId xmlns:p14="http://schemas.microsoft.com/office/powerpoint/2010/main" val="3240500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7VgUQcHDPXM"/>
          <p:cNvPicPr>
            <a:picLocks noRot="1" noChangeAspect="1"/>
          </p:cNvPicPr>
          <p:nvPr>
            <a:videoFile r:link="rId1"/>
          </p:nvPr>
        </p:nvPicPr>
        <p:blipFill>
          <a:blip r:embed="rId3"/>
          <a:stretch>
            <a:fillRect/>
          </a:stretch>
        </p:blipFill>
        <p:spPr>
          <a:xfrm>
            <a:off x="1848043" y="1260058"/>
            <a:ext cx="9027886" cy="5078185"/>
          </a:xfrm>
          <a:prstGeom prst="rect">
            <a:avLst/>
          </a:prstGeom>
        </p:spPr>
      </p:pic>
      <p:pic>
        <p:nvPicPr>
          <p:cNvPr id="4" name="Picture 3"/>
          <p:cNvPicPr>
            <a:picLocks noChangeAspect="1"/>
          </p:cNvPicPr>
          <p:nvPr/>
        </p:nvPicPr>
        <p:blipFill>
          <a:blip r:embed="rId4"/>
          <a:stretch>
            <a:fillRect/>
          </a:stretch>
        </p:blipFill>
        <p:spPr>
          <a:xfrm>
            <a:off x="193358" y="164204"/>
            <a:ext cx="1625998" cy="789385"/>
          </a:xfrm>
          <a:prstGeom prst="rect">
            <a:avLst/>
          </a:prstGeom>
        </p:spPr>
      </p:pic>
    </p:spTree>
    <p:extLst>
      <p:ext uri="{BB962C8B-B14F-4D97-AF65-F5344CB8AC3E}">
        <p14:creationId xmlns:p14="http://schemas.microsoft.com/office/powerpoint/2010/main" val="946925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IcWskZUS3A"/>
          <p:cNvPicPr>
            <a:picLocks noRot="1" noChangeAspect="1"/>
          </p:cNvPicPr>
          <p:nvPr>
            <a:videoFile r:link="rId1"/>
          </p:nvPr>
        </p:nvPicPr>
        <p:blipFill>
          <a:blip r:embed="rId3"/>
          <a:stretch>
            <a:fillRect/>
          </a:stretch>
        </p:blipFill>
        <p:spPr>
          <a:xfrm>
            <a:off x="2390948" y="1547702"/>
            <a:ext cx="7588103" cy="4268308"/>
          </a:xfrm>
          <a:prstGeom prst="rect">
            <a:avLst/>
          </a:prstGeom>
        </p:spPr>
      </p:pic>
      <p:pic>
        <p:nvPicPr>
          <p:cNvPr id="5" name="Picture 4"/>
          <p:cNvPicPr>
            <a:picLocks noChangeAspect="1"/>
          </p:cNvPicPr>
          <p:nvPr/>
        </p:nvPicPr>
        <p:blipFill>
          <a:blip r:embed="rId4"/>
          <a:stretch>
            <a:fillRect/>
          </a:stretch>
        </p:blipFill>
        <p:spPr>
          <a:xfrm>
            <a:off x="193358" y="164204"/>
            <a:ext cx="1625998" cy="789385"/>
          </a:xfrm>
          <a:prstGeom prst="rect">
            <a:avLst/>
          </a:prstGeom>
        </p:spPr>
      </p:pic>
    </p:spTree>
    <p:extLst>
      <p:ext uri="{BB962C8B-B14F-4D97-AF65-F5344CB8AC3E}">
        <p14:creationId xmlns:p14="http://schemas.microsoft.com/office/powerpoint/2010/main" val="884461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LnfVIrsozaI"/>
          <p:cNvPicPr>
            <a:picLocks noRot="1" noChangeAspect="1"/>
          </p:cNvPicPr>
          <p:nvPr>
            <a:videoFile r:link="rId1"/>
          </p:nvPr>
        </p:nvPicPr>
        <p:blipFill>
          <a:blip r:embed="rId3"/>
          <a:stretch>
            <a:fillRect/>
          </a:stretch>
        </p:blipFill>
        <p:spPr>
          <a:xfrm>
            <a:off x="2263357" y="1632762"/>
            <a:ext cx="8174075" cy="4597917"/>
          </a:xfrm>
          <a:prstGeom prst="rect">
            <a:avLst/>
          </a:prstGeom>
        </p:spPr>
      </p:pic>
      <p:pic>
        <p:nvPicPr>
          <p:cNvPr id="5" name="Picture 4"/>
          <p:cNvPicPr>
            <a:picLocks noChangeAspect="1"/>
          </p:cNvPicPr>
          <p:nvPr/>
        </p:nvPicPr>
        <p:blipFill>
          <a:blip r:embed="rId4"/>
          <a:stretch>
            <a:fillRect/>
          </a:stretch>
        </p:blipFill>
        <p:spPr>
          <a:xfrm>
            <a:off x="193358" y="164204"/>
            <a:ext cx="1625998" cy="789385"/>
          </a:xfrm>
          <a:prstGeom prst="rect">
            <a:avLst/>
          </a:prstGeom>
        </p:spPr>
      </p:pic>
    </p:spTree>
    <p:extLst>
      <p:ext uri="{BB962C8B-B14F-4D97-AF65-F5344CB8AC3E}">
        <p14:creationId xmlns:p14="http://schemas.microsoft.com/office/powerpoint/2010/main" val="3885250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980749"/>
            <a:ext cx="11321143" cy="3570208"/>
          </a:xfrm>
          <a:prstGeom prst="rect">
            <a:avLst/>
          </a:prstGeom>
          <a:noFill/>
        </p:spPr>
        <p:txBody>
          <a:bodyPr wrap="square" rtlCol="0">
            <a:spAutoFit/>
          </a:bodyPr>
          <a:lstStyle/>
          <a:p>
            <a:r>
              <a:rPr lang="en-US" sz="3200" b="1" u="sng" dirty="0" err="1" smtClean="0"/>
              <a:t>Nuestra</a:t>
            </a:r>
            <a:r>
              <a:rPr lang="en-US" sz="3200" b="1" u="sng" dirty="0" smtClean="0"/>
              <a:t> </a:t>
            </a:r>
            <a:r>
              <a:rPr lang="en-US" sz="3200" b="1" u="sng" dirty="0" err="1" smtClean="0"/>
              <a:t>Mision</a:t>
            </a:r>
            <a:endParaRPr lang="en-US" sz="3200" b="1" u="sng" dirty="0" smtClean="0"/>
          </a:p>
          <a:p>
            <a:endParaRPr lang="en-US" dirty="0"/>
          </a:p>
          <a:p>
            <a:endParaRPr lang="es-ES" dirty="0"/>
          </a:p>
          <a:p>
            <a:pPr algn="just"/>
            <a:r>
              <a:rPr lang="es-ES" sz="2000" dirty="0" smtClean="0"/>
              <a:t>La fundación </a:t>
            </a:r>
            <a:r>
              <a:rPr lang="es-ES" sz="2000" dirty="0" err="1" smtClean="0"/>
              <a:t>OncoIntegrativa</a:t>
            </a:r>
            <a:r>
              <a:rPr lang="es-ES" sz="2000" dirty="0" smtClean="0"/>
              <a:t>  es el centro Oncológico  que brinda la </a:t>
            </a:r>
            <a:r>
              <a:rPr lang="es-ES" sz="2000" dirty="0"/>
              <a:t>atención </a:t>
            </a:r>
            <a:r>
              <a:rPr lang="es-ES" sz="2000" dirty="0" smtClean="0"/>
              <a:t>al paciente como un todo, con un grupo de profesionales capacitados y especializados tanto en la medicina convencional y no convencional, con una  </a:t>
            </a:r>
            <a:r>
              <a:rPr lang="es-PE" sz="2000" dirty="0" smtClean="0"/>
              <a:t>atención integral para </a:t>
            </a:r>
            <a:r>
              <a:rPr lang="es-PE" sz="2000" dirty="0"/>
              <a:t>apoyar física, emocional y </a:t>
            </a:r>
            <a:r>
              <a:rPr lang="es-PE" sz="2000" dirty="0" smtClean="0"/>
              <a:t>espiritualmente , donde nuestros </a:t>
            </a:r>
            <a:r>
              <a:rPr lang="es-PE" sz="2000" dirty="0"/>
              <a:t>pacientes y familiares tengan un rol </a:t>
            </a:r>
            <a:r>
              <a:rPr lang="es-PE" sz="2000" dirty="0" smtClean="0"/>
              <a:t>activo </a:t>
            </a:r>
            <a:r>
              <a:rPr lang="es-PE" sz="2000" dirty="0"/>
              <a:t>en </a:t>
            </a:r>
            <a:r>
              <a:rPr lang="en-US" sz="2000" dirty="0" smtClean="0"/>
              <a:t>la </a:t>
            </a:r>
            <a:r>
              <a:rPr lang="en-US" sz="2000" dirty="0" err="1" smtClean="0"/>
              <a:t>enfermedad</a:t>
            </a:r>
            <a:r>
              <a:rPr lang="en-US" sz="2000" dirty="0" smtClean="0"/>
              <a:t> y/o </a:t>
            </a:r>
            <a:r>
              <a:rPr lang="en-US" sz="2000" dirty="0" err="1" smtClean="0"/>
              <a:t>prevencion</a:t>
            </a:r>
            <a:r>
              <a:rPr lang="en-US" sz="2000" dirty="0" smtClean="0"/>
              <a:t>.</a:t>
            </a:r>
            <a:r>
              <a:rPr lang="es-ES" sz="2000" dirty="0" smtClean="0"/>
              <a:t> </a:t>
            </a:r>
            <a:r>
              <a:rPr lang="es-ES" sz="2000" dirty="0"/>
              <a:t>Nunca dejamos de buscar y proporcionar terapias potentes e innovadoras para </a:t>
            </a:r>
            <a:r>
              <a:rPr lang="es-ES" sz="2000" dirty="0" smtClean="0"/>
              <a:t>la curación del cáncer o mejorar la evolución del cáncer,  sino para tratar síntomas de la enfermedad o efectos adversos de los tratamientos oncológicos, mejorando  </a:t>
            </a:r>
            <a:r>
              <a:rPr lang="es-ES" sz="2000" dirty="0"/>
              <a:t>la calidad de vida </a:t>
            </a:r>
            <a:r>
              <a:rPr lang="es-PE" sz="2000" dirty="0" smtClean="0"/>
              <a:t>y plenitud del paciente.</a:t>
            </a:r>
            <a:endParaRPr lang="es-ES" sz="2000" dirty="0"/>
          </a:p>
          <a:p>
            <a:endParaRPr lang="en-US" dirty="0"/>
          </a:p>
        </p:txBody>
      </p:sp>
      <p:sp>
        <p:nvSpPr>
          <p:cNvPr id="4" name="Rectangle 3"/>
          <p:cNvSpPr/>
          <p:nvPr/>
        </p:nvSpPr>
        <p:spPr>
          <a:xfrm>
            <a:off x="3571161" y="755412"/>
            <a:ext cx="5089663" cy="1015663"/>
          </a:xfrm>
          <a:prstGeom prst="rect">
            <a:avLst/>
          </a:prstGeom>
        </p:spPr>
        <p:txBody>
          <a:bodyPr wrap="none">
            <a:spAutoFit/>
          </a:bodyPr>
          <a:lstStyle/>
          <a:p>
            <a:r>
              <a:rPr lang="es-PE" sz="6000" b="1" u="sng" dirty="0" err="1">
                <a:solidFill>
                  <a:srgbClr val="00B050"/>
                </a:solidFill>
                <a:effectLst>
                  <a:outerShdw blurRad="38100" dist="38100" dir="2700000" algn="tl">
                    <a:srgbClr val="000000">
                      <a:alpha val="43137"/>
                    </a:srgbClr>
                  </a:outerShdw>
                </a:effectLst>
                <a:latin typeface="Calibri Light" panose="020F0302020204030204"/>
                <a:ea typeface="+mj-ea"/>
                <a:cs typeface="+mj-cs"/>
              </a:rPr>
              <a:t>OncoIntegrativa</a:t>
            </a:r>
            <a:endParaRPr lang="en-US" b="1" u="sng" dirty="0">
              <a:solidFill>
                <a:srgbClr val="00B050"/>
              </a:solidFill>
              <a:effectLst>
                <a:outerShdw blurRad="38100" dist="38100" dir="2700000" algn="tl">
                  <a:srgbClr val="000000">
                    <a:alpha val="43137"/>
                  </a:srgbClr>
                </a:outerShdw>
              </a:effectLst>
            </a:endParaRPr>
          </a:p>
        </p:txBody>
      </p:sp>
      <p:pic>
        <p:nvPicPr>
          <p:cNvPr id="6" name="Picture 5"/>
          <p:cNvPicPr>
            <a:picLocks noChangeAspect="1"/>
          </p:cNvPicPr>
          <p:nvPr/>
        </p:nvPicPr>
        <p:blipFill>
          <a:blip r:embed="rId2"/>
          <a:stretch>
            <a:fillRect/>
          </a:stretch>
        </p:blipFill>
        <p:spPr>
          <a:xfrm>
            <a:off x="193358" y="164204"/>
            <a:ext cx="1625998" cy="789385"/>
          </a:xfrm>
          <a:prstGeom prst="rect">
            <a:avLst/>
          </a:prstGeom>
        </p:spPr>
      </p:pic>
    </p:spTree>
    <p:extLst>
      <p:ext uri="{BB962C8B-B14F-4D97-AF65-F5344CB8AC3E}">
        <p14:creationId xmlns:p14="http://schemas.microsoft.com/office/powerpoint/2010/main" val="3512345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4583" y="940525"/>
            <a:ext cx="10972800" cy="3570208"/>
          </a:xfrm>
          <a:prstGeom prst="rect">
            <a:avLst/>
          </a:prstGeom>
          <a:noFill/>
        </p:spPr>
        <p:txBody>
          <a:bodyPr wrap="square" rtlCol="0">
            <a:spAutoFit/>
          </a:bodyPr>
          <a:lstStyle/>
          <a:p>
            <a:r>
              <a:rPr lang="es-ES" sz="2800" b="1" u="sng" dirty="0" smtClean="0"/>
              <a:t>Objetivos </a:t>
            </a:r>
            <a:r>
              <a:rPr lang="es-ES" sz="2800" b="1" u="sng" dirty="0" err="1"/>
              <a:t>E</a:t>
            </a:r>
            <a:r>
              <a:rPr lang="es-ES" sz="2800" b="1" u="sng" dirty="0" err="1" smtClean="0"/>
              <a:t>specificos</a:t>
            </a:r>
            <a:r>
              <a:rPr lang="es-ES" sz="2800" b="1" u="sng" dirty="0" smtClean="0"/>
              <a:t>:</a:t>
            </a:r>
          </a:p>
          <a:p>
            <a:endParaRPr lang="es-ES" dirty="0"/>
          </a:p>
          <a:p>
            <a:endParaRPr lang="es-ES" dirty="0"/>
          </a:p>
          <a:p>
            <a:r>
              <a:rPr lang="es-ES" dirty="0"/>
              <a:t>– Difundir las terapias complementarias y otras medicinas </a:t>
            </a:r>
            <a:r>
              <a:rPr lang="es-ES" dirty="0" smtClean="0"/>
              <a:t>para </a:t>
            </a:r>
            <a:r>
              <a:rPr lang="es-ES" dirty="0"/>
              <a:t>orientar a pacientes y </a:t>
            </a:r>
            <a:r>
              <a:rPr lang="es-ES" dirty="0" smtClean="0"/>
              <a:t> </a:t>
            </a:r>
            <a:r>
              <a:rPr lang="es-ES" dirty="0"/>
              <a:t>familiares  en la elección de la más </a:t>
            </a:r>
            <a:r>
              <a:rPr lang="es-ES" dirty="0" smtClean="0"/>
              <a:t>convenientes terapias en </a:t>
            </a:r>
            <a:r>
              <a:rPr lang="es-ES" dirty="0"/>
              <a:t>función </a:t>
            </a:r>
            <a:r>
              <a:rPr lang="es-ES" dirty="0" smtClean="0"/>
              <a:t>al </a:t>
            </a:r>
            <a:r>
              <a:rPr lang="es-ES" dirty="0" err="1" smtClean="0"/>
              <a:t>estadiaje</a:t>
            </a:r>
            <a:r>
              <a:rPr lang="es-ES" dirty="0" smtClean="0"/>
              <a:t> de enfermedad</a:t>
            </a:r>
            <a:r>
              <a:rPr lang="es-ES" dirty="0"/>
              <a:t>;</a:t>
            </a:r>
            <a:r>
              <a:rPr lang="es-ES" dirty="0" smtClean="0"/>
              <a:t> el </a:t>
            </a:r>
            <a:r>
              <a:rPr lang="es-ES" dirty="0"/>
              <a:t>momento del tratamiento y del beneficio terapéutico que se persigue.</a:t>
            </a:r>
          </a:p>
          <a:p>
            <a:endParaRPr lang="es-ES" dirty="0" smtClean="0"/>
          </a:p>
          <a:p>
            <a:r>
              <a:rPr lang="es-ES" dirty="0" smtClean="0"/>
              <a:t>– </a:t>
            </a:r>
            <a:r>
              <a:rPr lang="es-ES" dirty="0"/>
              <a:t>Hacer que la </a:t>
            </a:r>
            <a:r>
              <a:rPr lang="es-ES" dirty="0" err="1"/>
              <a:t>O</a:t>
            </a:r>
            <a:r>
              <a:rPr lang="es-ES" dirty="0" err="1" smtClean="0"/>
              <a:t>ncologia</a:t>
            </a:r>
            <a:r>
              <a:rPr lang="es-ES" dirty="0" smtClean="0"/>
              <a:t> </a:t>
            </a:r>
            <a:r>
              <a:rPr lang="es-ES" dirty="0"/>
              <a:t>I</a:t>
            </a:r>
            <a:r>
              <a:rPr lang="es-ES" dirty="0" smtClean="0"/>
              <a:t>ntegrativa </a:t>
            </a:r>
            <a:r>
              <a:rPr lang="es-ES" dirty="0"/>
              <a:t>esté al alcance de todos los bolsillos, no sólo reservada a personas con mayor poder adquisitivo.</a:t>
            </a:r>
          </a:p>
          <a:p>
            <a:endParaRPr lang="es-ES" dirty="0" smtClean="0"/>
          </a:p>
          <a:p>
            <a:r>
              <a:rPr lang="es-ES" dirty="0" smtClean="0"/>
              <a:t>– </a:t>
            </a:r>
            <a:r>
              <a:rPr lang="es-ES" dirty="0"/>
              <a:t>Realizar estudios científicos que demuestren la eficacia de estas terapias.</a:t>
            </a:r>
          </a:p>
          <a:p>
            <a:endParaRPr lang="en-US" dirty="0"/>
          </a:p>
        </p:txBody>
      </p:sp>
      <p:pic>
        <p:nvPicPr>
          <p:cNvPr id="5" name="Picture 4"/>
          <p:cNvPicPr>
            <a:picLocks noChangeAspect="1"/>
          </p:cNvPicPr>
          <p:nvPr/>
        </p:nvPicPr>
        <p:blipFill>
          <a:blip r:embed="rId2"/>
          <a:stretch>
            <a:fillRect/>
          </a:stretch>
        </p:blipFill>
        <p:spPr>
          <a:xfrm>
            <a:off x="193358" y="164204"/>
            <a:ext cx="1625998" cy="789385"/>
          </a:xfrm>
          <a:prstGeom prst="rect">
            <a:avLst/>
          </a:prstGeom>
        </p:spPr>
      </p:pic>
    </p:spTree>
    <p:extLst>
      <p:ext uri="{BB962C8B-B14F-4D97-AF65-F5344CB8AC3E}">
        <p14:creationId xmlns:p14="http://schemas.microsoft.com/office/powerpoint/2010/main" val="366408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7645" y="1254034"/>
            <a:ext cx="10607040" cy="1969770"/>
          </a:xfrm>
          <a:prstGeom prst="rect">
            <a:avLst/>
          </a:prstGeom>
          <a:noFill/>
        </p:spPr>
        <p:txBody>
          <a:bodyPr wrap="square" rtlCol="0">
            <a:spAutoFit/>
          </a:bodyPr>
          <a:lstStyle/>
          <a:p>
            <a:r>
              <a:rPr lang="en-US" sz="4000" b="1" u="sng" dirty="0" smtClean="0"/>
              <a:t>Vision:</a:t>
            </a:r>
          </a:p>
          <a:p>
            <a:endParaRPr lang="es-ES" dirty="0" smtClean="0"/>
          </a:p>
          <a:p>
            <a:pPr algn="just"/>
            <a:r>
              <a:rPr lang="es-ES" sz="3200" dirty="0" smtClean="0"/>
              <a:t>Ser la primera organización líder en prevención y tratamiento integrativo del Cáncer en el </a:t>
            </a:r>
            <a:r>
              <a:rPr lang="es-ES" sz="3200" dirty="0" smtClean="0"/>
              <a:t>Perú.</a:t>
            </a:r>
            <a:endParaRPr lang="en-US" sz="3200" dirty="0"/>
          </a:p>
        </p:txBody>
      </p:sp>
      <p:pic>
        <p:nvPicPr>
          <p:cNvPr id="4" name="Picture 3"/>
          <p:cNvPicPr>
            <a:picLocks noChangeAspect="1"/>
          </p:cNvPicPr>
          <p:nvPr/>
        </p:nvPicPr>
        <p:blipFill>
          <a:blip r:embed="rId2"/>
          <a:stretch>
            <a:fillRect/>
          </a:stretch>
        </p:blipFill>
        <p:spPr>
          <a:xfrm>
            <a:off x="193358" y="164204"/>
            <a:ext cx="1625998" cy="789385"/>
          </a:xfrm>
          <a:prstGeom prst="rect">
            <a:avLst/>
          </a:prstGeom>
        </p:spPr>
      </p:pic>
    </p:spTree>
    <p:extLst>
      <p:ext uri="{BB962C8B-B14F-4D97-AF65-F5344CB8AC3E}">
        <p14:creationId xmlns:p14="http://schemas.microsoft.com/office/powerpoint/2010/main" val="4104665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8343" y="552212"/>
            <a:ext cx="11564983" cy="6463308"/>
          </a:xfrm>
          <a:prstGeom prst="rect">
            <a:avLst/>
          </a:prstGeom>
          <a:noFill/>
        </p:spPr>
        <p:txBody>
          <a:bodyPr wrap="square" rtlCol="0">
            <a:spAutoFit/>
          </a:bodyPr>
          <a:lstStyle/>
          <a:p>
            <a:pPr algn="just"/>
            <a:r>
              <a:rPr lang="es-PE" dirty="0"/>
              <a:t>El proyecto es el desarrollo de una clínica bajo la modalidad de ONG (sin fines de lucro) y APP (Asociación Publica Privada ) </a:t>
            </a:r>
            <a:endParaRPr lang="en-US" dirty="0"/>
          </a:p>
          <a:p>
            <a:pPr algn="just"/>
            <a:r>
              <a:rPr lang="es-PE" dirty="0"/>
              <a:t> </a:t>
            </a:r>
            <a:endParaRPr lang="en-US" dirty="0"/>
          </a:p>
          <a:p>
            <a:pPr lvl="0" algn="just"/>
            <a:r>
              <a:rPr lang="es-PE" dirty="0"/>
              <a:t>Encontrar un socio estratégico dentro MINSA , ESALUD, Fuerzas Armadas o Municipio que tenga una área </a:t>
            </a:r>
            <a:r>
              <a:rPr lang="es-PE" dirty="0" smtClean="0"/>
              <a:t>disponible</a:t>
            </a:r>
          </a:p>
          <a:p>
            <a:pPr lvl="0" algn="just"/>
            <a:r>
              <a:rPr lang="es-PE" dirty="0" smtClean="0"/>
              <a:t> </a:t>
            </a:r>
            <a:r>
              <a:rPr lang="es-PE" dirty="0"/>
              <a:t>( Edificación o terreno</a:t>
            </a:r>
            <a:r>
              <a:rPr lang="es-PE" dirty="0" smtClean="0"/>
              <a:t>).</a:t>
            </a:r>
            <a:endParaRPr lang="en-US" dirty="0"/>
          </a:p>
          <a:p>
            <a:pPr lvl="0" algn="just"/>
            <a:r>
              <a:rPr lang="es-PE" dirty="0" smtClean="0"/>
              <a:t>Desarrollándose  </a:t>
            </a:r>
            <a:r>
              <a:rPr lang="es-PE" dirty="0"/>
              <a:t>la clínica de Oncología Integrativa </a:t>
            </a:r>
            <a:r>
              <a:rPr lang="es-PE" dirty="0" smtClean="0"/>
              <a:t>el cual brinde </a:t>
            </a:r>
            <a:r>
              <a:rPr lang="es-PE" dirty="0"/>
              <a:t>servicios </a:t>
            </a:r>
            <a:r>
              <a:rPr lang="es-PE" dirty="0" smtClean="0"/>
              <a:t>como:</a:t>
            </a:r>
            <a:endParaRPr lang="en-US" dirty="0"/>
          </a:p>
          <a:p>
            <a:pPr algn="just"/>
            <a:r>
              <a:rPr lang="es-PE" dirty="0"/>
              <a:t>Tratamiento integrativo de Cáncer en particular los cinco primeros tipos de Cáncer en el </a:t>
            </a:r>
            <a:r>
              <a:rPr lang="es-PE" dirty="0" smtClean="0"/>
              <a:t>Perú.</a:t>
            </a:r>
            <a:endParaRPr lang="en-US" dirty="0"/>
          </a:p>
          <a:p>
            <a:pPr algn="just"/>
            <a:r>
              <a:rPr lang="es-PE" dirty="0"/>
              <a:t>Implementación de programa de Prevención la cual trabajara con </a:t>
            </a:r>
            <a:r>
              <a:rPr lang="es-PE" dirty="0" smtClean="0"/>
              <a:t>la </a:t>
            </a:r>
            <a:r>
              <a:rPr lang="es-PE" dirty="0"/>
              <a:t>familia de los pacientes y la comunidad para educar y empezar a prevenir el Cáncer a través de Cambios en Estilos de Vida, Detección y </a:t>
            </a:r>
            <a:r>
              <a:rPr lang="es-PE" dirty="0" smtClean="0"/>
              <a:t>diagnostico  temprano.</a:t>
            </a:r>
            <a:endParaRPr lang="en-US" dirty="0"/>
          </a:p>
          <a:p>
            <a:pPr algn="just"/>
            <a:r>
              <a:rPr lang="es-PE" dirty="0"/>
              <a:t>Implementación </a:t>
            </a:r>
            <a:r>
              <a:rPr lang="es-PE" dirty="0" smtClean="0"/>
              <a:t>de un </a:t>
            </a:r>
            <a:r>
              <a:rPr lang="es-PE" dirty="0"/>
              <a:t>moderno centro de imágenes ( MRI, CT </a:t>
            </a:r>
            <a:r>
              <a:rPr lang="es-PE" dirty="0" err="1"/>
              <a:t>Multi</a:t>
            </a:r>
            <a:r>
              <a:rPr lang="es-PE" dirty="0"/>
              <a:t> </a:t>
            </a:r>
            <a:r>
              <a:rPr lang="es-PE" dirty="0" err="1"/>
              <a:t>SLice</a:t>
            </a:r>
            <a:r>
              <a:rPr lang="es-PE" dirty="0"/>
              <a:t> , </a:t>
            </a:r>
            <a:r>
              <a:rPr lang="es-PE" dirty="0" err="1"/>
              <a:t>MRIgHIFU</a:t>
            </a:r>
            <a:r>
              <a:rPr lang="es-PE" dirty="0"/>
              <a:t>, Digital </a:t>
            </a:r>
            <a:r>
              <a:rPr lang="es-PE" dirty="0" smtClean="0"/>
              <a:t>Rayos x)</a:t>
            </a:r>
            <a:endParaRPr lang="en-US" dirty="0"/>
          </a:p>
          <a:p>
            <a:r>
              <a:rPr lang="es-PE" dirty="0"/>
              <a:t>Implementación de servicios como </a:t>
            </a:r>
            <a:r>
              <a:rPr lang="es-PE" dirty="0" smtClean="0"/>
              <a:t>:</a:t>
            </a:r>
            <a:endParaRPr lang="en-US" dirty="0"/>
          </a:p>
          <a:p>
            <a:r>
              <a:rPr lang="es-PE" dirty="0"/>
              <a:t> </a:t>
            </a:r>
            <a:endParaRPr lang="en-US" dirty="0"/>
          </a:p>
          <a:p>
            <a:r>
              <a:rPr lang="es-PE" dirty="0"/>
              <a:t>    </a:t>
            </a:r>
            <a:r>
              <a:rPr lang="es-ES" dirty="0"/>
              <a:t>Acupuntura</a:t>
            </a:r>
            <a:br>
              <a:rPr lang="es-ES" dirty="0"/>
            </a:br>
            <a:r>
              <a:rPr lang="es-ES" dirty="0"/>
              <a:t>     Medicamentos Contra El Cáncer</a:t>
            </a:r>
            <a:br>
              <a:rPr lang="es-ES" dirty="0"/>
            </a:br>
            <a:r>
              <a:rPr lang="es-ES" dirty="0"/>
              <a:t>     Quimioterapia     </a:t>
            </a:r>
            <a:endParaRPr lang="en-US" dirty="0"/>
          </a:p>
          <a:p>
            <a:r>
              <a:rPr lang="es-ES" dirty="0"/>
              <a:t>     Diagnóstico</a:t>
            </a:r>
            <a:br>
              <a:rPr lang="es-ES" dirty="0"/>
            </a:br>
            <a:r>
              <a:rPr lang="es-ES" dirty="0"/>
              <a:t>     </a:t>
            </a:r>
            <a:r>
              <a:rPr lang="es-ES" dirty="0" err="1"/>
              <a:t>Onco</a:t>
            </a:r>
            <a:r>
              <a:rPr lang="es-ES" dirty="0"/>
              <a:t> Psicología</a:t>
            </a:r>
            <a:endParaRPr lang="en-US" dirty="0"/>
          </a:p>
          <a:p>
            <a:r>
              <a:rPr lang="es-ES" dirty="0"/>
              <a:t>     La Terapia Hormonal</a:t>
            </a:r>
            <a:br>
              <a:rPr lang="es-ES" dirty="0"/>
            </a:br>
            <a:r>
              <a:rPr lang="es-ES" dirty="0"/>
              <a:t>     Medicina Mente-Cuerpo</a:t>
            </a:r>
            <a:br>
              <a:rPr lang="es-ES" dirty="0"/>
            </a:br>
            <a:r>
              <a:rPr lang="es-ES" dirty="0"/>
              <a:t>     </a:t>
            </a:r>
            <a:r>
              <a:rPr lang="es-ES" dirty="0" smtClean="0"/>
              <a:t>Medicina </a:t>
            </a:r>
            <a:r>
              <a:rPr lang="es-ES" dirty="0" err="1" smtClean="0"/>
              <a:t>Naturopáta</a:t>
            </a:r>
            <a:endParaRPr lang="es-ES" dirty="0" smtClean="0"/>
          </a:p>
          <a:p>
            <a:r>
              <a:rPr lang="es-ES" dirty="0"/>
              <a:t> </a:t>
            </a:r>
            <a:r>
              <a:rPr lang="es-ES" dirty="0" smtClean="0"/>
              <a:t>    Medicina </a:t>
            </a:r>
            <a:r>
              <a:rPr lang="es-ES" dirty="0" err="1"/>
              <a:t>Ortomolecular</a:t>
            </a:r>
            <a:r>
              <a:rPr lang="es-ES" dirty="0"/>
              <a:t>  /  Terapia Nutricional</a:t>
            </a:r>
            <a:endParaRPr lang="en-US" dirty="0"/>
          </a:p>
          <a:p>
            <a:r>
              <a:rPr lang="es-ES" dirty="0"/>
              <a:t/>
            </a:r>
            <a:br>
              <a:rPr lang="es-ES" dirty="0"/>
            </a:br>
            <a:r>
              <a:rPr lang="es-ES" dirty="0"/>
              <a:t/>
            </a:r>
            <a:br>
              <a:rPr lang="es-ES" dirty="0"/>
            </a:br>
            <a:r>
              <a:rPr lang="es-ES" dirty="0"/>
              <a:t>     </a:t>
            </a:r>
            <a:endParaRPr lang="en-US" dirty="0"/>
          </a:p>
        </p:txBody>
      </p:sp>
      <p:sp>
        <p:nvSpPr>
          <p:cNvPr id="5" name="TextBox 4"/>
          <p:cNvSpPr txBox="1"/>
          <p:nvPr/>
        </p:nvSpPr>
        <p:spPr>
          <a:xfrm>
            <a:off x="6544492" y="3984171"/>
            <a:ext cx="5368834" cy="3139321"/>
          </a:xfrm>
          <a:prstGeom prst="rect">
            <a:avLst/>
          </a:prstGeom>
          <a:noFill/>
        </p:spPr>
        <p:txBody>
          <a:bodyPr wrap="square" rtlCol="0">
            <a:spAutoFit/>
          </a:bodyPr>
          <a:lstStyle/>
          <a:p>
            <a:r>
              <a:rPr lang="es-ES" dirty="0"/>
              <a:t>     Inmunoterapia</a:t>
            </a:r>
            <a:endParaRPr lang="en-US" dirty="0"/>
          </a:p>
          <a:p>
            <a:r>
              <a:rPr lang="es-ES" dirty="0"/>
              <a:t>     Rehabilitación Oncología</a:t>
            </a:r>
            <a:br>
              <a:rPr lang="es-ES" dirty="0"/>
            </a:br>
            <a:r>
              <a:rPr lang="es-ES" dirty="0"/>
              <a:t>      El Manejo Del Dolor</a:t>
            </a:r>
            <a:endParaRPr lang="en-US" dirty="0"/>
          </a:p>
          <a:p>
            <a:r>
              <a:rPr lang="es-ES" dirty="0"/>
              <a:t>      </a:t>
            </a:r>
            <a:r>
              <a:rPr lang="es-ES" dirty="0" smtClean="0"/>
              <a:t>Meditación</a:t>
            </a:r>
            <a:br>
              <a:rPr lang="es-ES" dirty="0" smtClean="0"/>
            </a:br>
            <a:r>
              <a:rPr lang="es-ES" dirty="0" smtClean="0"/>
              <a:t>      </a:t>
            </a:r>
            <a:r>
              <a:rPr lang="es-ES" dirty="0"/>
              <a:t>Mejora De La Imagen</a:t>
            </a:r>
            <a:br>
              <a:rPr lang="es-ES" dirty="0"/>
            </a:br>
            <a:r>
              <a:rPr lang="es-ES" dirty="0"/>
              <a:t>      Terapia De Visualización Para Cáncer</a:t>
            </a:r>
            <a:br>
              <a:rPr lang="es-ES" dirty="0"/>
            </a:br>
            <a:r>
              <a:rPr lang="es-ES" dirty="0"/>
              <a:t>     Terapia Intravenosa De Vitamina C</a:t>
            </a:r>
            <a:br>
              <a:rPr lang="es-ES" dirty="0"/>
            </a:br>
            <a:r>
              <a:rPr lang="es-ES" dirty="0"/>
              <a:t>     Apoyo Espiritual</a:t>
            </a:r>
            <a:br>
              <a:rPr lang="es-ES" dirty="0"/>
            </a:br>
            <a:r>
              <a:rPr lang="es-ES" dirty="0"/>
              <a:t>     Oncología Quirúrgica</a:t>
            </a:r>
            <a:br>
              <a:rPr lang="es-ES" dirty="0"/>
            </a:br>
            <a:r>
              <a:rPr lang="es-ES" dirty="0"/>
              <a:t>     Cuidados Paliativos</a:t>
            </a:r>
            <a:endParaRPr lang="en-US" dirty="0"/>
          </a:p>
          <a:p>
            <a:endParaRPr lang="en-US" dirty="0"/>
          </a:p>
        </p:txBody>
      </p:sp>
    </p:spTree>
    <p:extLst>
      <p:ext uri="{BB962C8B-B14F-4D97-AF65-F5344CB8AC3E}">
        <p14:creationId xmlns:p14="http://schemas.microsoft.com/office/powerpoint/2010/main" val="2587443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0913" y="936172"/>
            <a:ext cx="11045371" cy="5324535"/>
          </a:xfrm>
          <a:prstGeom prst="rect">
            <a:avLst/>
          </a:prstGeom>
          <a:noFill/>
        </p:spPr>
        <p:txBody>
          <a:bodyPr wrap="square" rtlCol="0">
            <a:spAutoFit/>
          </a:bodyPr>
          <a:lstStyle/>
          <a:p>
            <a:pPr lvl="0" algn="just"/>
            <a:r>
              <a:rPr lang="es-ES" sz="3200" b="1" u="sng" dirty="0"/>
              <a:t>Implementar programas </a:t>
            </a:r>
            <a:r>
              <a:rPr lang="es-ES" sz="3200" b="1" u="sng" dirty="0" smtClean="0"/>
              <a:t>:</a:t>
            </a:r>
          </a:p>
          <a:p>
            <a:pPr lvl="0" algn="just"/>
            <a:endParaRPr lang="es-ES" sz="3200" b="1" u="sng" dirty="0" smtClean="0"/>
          </a:p>
          <a:p>
            <a:pPr lvl="0" algn="just"/>
            <a:r>
              <a:rPr lang="es-ES" sz="2400" dirty="0" smtClean="0"/>
              <a:t>“</a:t>
            </a:r>
            <a:r>
              <a:rPr lang="es-ES" sz="2400" dirty="0"/>
              <a:t>Como vivir con </a:t>
            </a:r>
            <a:r>
              <a:rPr lang="es-ES" sz="2400" dirty="0" smtClean="0"/>
              <a:t>Cáncer”</a:t>
            </a:r>
          </a:p>
          <a:p>
            <a:pPr lvl="0" algn="just"/>
            <a:r>
              <a:rPr lang="es-ES" sz="2400" dirty="0" smtClean="0"/>
              <a:t>“ </a:t>
            </a:r>
            <a:r>
              <a:rPr lang="es-ES" sz="2400" dirty="0"/>
              <a:t>Como </a:t>
            </a:r>
            <a:r>
              <a:rPr lang="es-ES" sz="2400" dirty="0" smtClean="0"/>
              <a:t>cocinar </a:t>
            </a:r>
            <a:r>
              <a:rPr lang="es-ES" sz="2400" dirty="0"/>
              <a:t>para </a:t>
            </a:r>
            <a:r>
              <a:rPr lang="es-ES" sz="2400" dirty="0" smtClean="0"/>
              <a:t>el paciente”</a:t>
            </a:r>
          </a:p>
          <a:p>
            <a:pPr lvl="0" algn="just"/>
            <a:r>
              <a:rPr lang="es-ES" sz="2400" dirty="0" smtClean="0"/>
              <a:t>“Cuidados de manejo de dolor”</a:t>
            </a:r>
          </a:p>
          <a:p>
            <a:pPr lvl="0" algn="just"/>
            <a:r>
              <a:rPr lang="es-ES" sz="2400" dirty="0" smtClean="0"/>
              <a:t>“Educación a pacientes y familiares en el manejo de </a:t>
            </a:r>
            <a:r>
              <a:rPr lang="es-ES" sz="2400" dirty="0" err="1" smtClean="0"/>
              <a:t>ostomas</a:t>
            </a:r>
            <a:r>
              <a:rPr lang="es-ES" sz="2400" dirty="0" smtClean="0"/>
              <a:t>”.</a:t>
            </a:r>
          </a:p>
          <a:p>
            <a:pPr lvl="0" algn="just"/>
            <a:r>
              <a:rPr lang="es-ES" sz="2400" dirty="0" smtClean="0"/>
              <a:t>“consejería de enfermería: educación sobre prevención de cáncer ”.</a:t>
            </a:r>
          </a:p>
          <a:p>
            <a:pPr lvl="0" algn="just"/>
            <a:r>
              <a:rPr lang="es-ES" sz="2400" dirty="0" smtClean="0"/>
              <a:t>“</a:t>
            </a:r>
            <a:r>
              <a:rPr lang="es-ES" sz="2400" dirty="0"/>
              <a:t>D</a:t>
            </a:r>
            <a:r>
              <a:rPr lang="es-ES" sz="2400" dirty="0" smtClean="0"/>
              <a:t>uelo anticipado”</a:t>
            </a:r>
          </a:p>
          <a:p>
            <a:pPr lvl="0" algn="just"/>
            <a:r>
              <a:rPr lang="es-ES" sz="2400" dirty="0" smtClean="0"/>
              <a:t>“ El bien vivir y El </a:t>
            </a:r>
            <a:r>
              <a:rPr lang="es-ES" sz="2400" dirty="0"/>
              <a:t>buen </a:t>
            </a:r>
            <a:r>
              <a:rPr lang="es-ES" sz="2400" dirty="0" smtClean="0"/>
              <a:t>morir</a:t>
            </a:r>
            <a:r>
              <a:rPr lang="es-ES" sz="2400" dirty="0"/>
              <a:t> </a:t>
            </a:r>
            <a:r>
              <a:rPr lang="es-ES" sz="2400" dirty="0" smtClean="0"/>
              <a:t>”</a:t>
            </a:r>
          </a:p>
          <a:p>
            <a:pPr lvl="0" algn="just"/>
            <a:r>
              <a:rPr lang="es-ES" sz="2400" dirty="0" smtClean="0"/>
              <a:t>Y otros mas con el fin de  </a:t>
            </a:r>
            <a:r>
              <a:rPr lang="es-ES" sz="2400" dirty="0"/>
              <a:t>para </a:t>
            </a:r>
            <a:r>
              <a:rPr lang="es-ES" sz="2400" dirty="0" smtClean="0"/>
              <a:t>apoyar </a:t>
            </a:r>
            <a:r>
              <a:rPr lang="es-ES" sz="2400" dirty="0"/>
              <a:t>no solo el paciente si </a:t>
            </a:r>
            <a:r>
              <a:rPr lang="es-ES" sz="2400" dirty="0" smtClean="0"/>
              <a:t>no buscar la tranquilidad de </a:t>
            </a:r>
            <a:r>
              <a:rPr lang="es-ES" sz="2400" dirty="0"/>
              <a:t>la familia.</a:t>
            </a:r>
            <a:endParaRPr lang="en-US" sz="2400" dirty="0"/>
          </a:p>
          <a:p>
            <a:r>
              <a:rPr lang="es-PE" sz="2400" dirty="0"/>
              <a:t> </a:t>
            </a:r>
            <a:endParaRPr lang="en-US" sz="2400" dirty="0"/>
          </a:p>
          <a:p>
            <a:endParaRPr lang="en-US" dirty="0"/>
          </a:p>
          <a:p>
            <a:endParaRPr lang="en-US" dirty="0"/>
          </a:p>
        </p:txBody>
      </p:sp>
      <p:pic>
        <p:nvPicPr>
          <p:cNvPr id="4" name="Picture 3"/>
          <p:cNvPicPr>
            <a:picLocks noChangeAspect="1"/>
          </p:cNvPicPr>
          <p:nvPr/>
        </p:nvPicPr>
        <p:blipFill>
          <a:blip r:embed="rId2"/>
          <a:stretch>
            <a:fillRect/>
          </a:stretch>
        </p:blipFill>
        <p:spPr>
          <a:xfrm>
            <a:off x="193358" y="164204"/>
            <a:ext cx="1625998" cy="789385"/>
          </a:xfrm>
          <a:prstGeom prst="rect">
            <a:avLst/>
          </a:prstGeom>
        </p:spPr>
      </p:pic>
    </p:spTree>
    <p:extLst>
      <p:ext uri="{BB962C8B-B14F-4D97-AF65-F5344CB8AC3E}">
        <p14:creationId xmlns:p14="http://schemas.microsoft.com/office/powerpoint/2010/main" val="3995751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1827" y="1539353"/>
            <a:ext cx="10595430" cy="1815882"/>
          </a:xfrm>
          <a:prstGeom prst="rect">
            <a:avLst/>
          </a:prstGeom>
        </p:spPr>
        <p:txBody>
          <a:bodyPr wrap="square">
            <a:spAutoFit/>
          </a:bodyPr>
          <a:lstStyle/>
          <a:p>
            <a:r>
              <a:rPr lang="es-ES" sz="2800" dirty="0" smtClean="0"/>
              <a:t>“Hay esperanza”</a:t>
            </a:r>
          </a:p>
          <a:p>
            <a:endParaRPr lang="es-ES" sz="2800" dirty="0"/>
          </a:p>
          <a:p>
            <a:r>
              <a:rPr lang="es-ES" sz="2800" dirty="0"/>
              <a:t>Cada día </a:t>
            </a:r>
            <a:r>
              <a:rPr lang="es-ES" sz="2800" dirty="0" smtClean="0"/>
              <a:t>hay más </a:t>
            </a:r>
            <a:r>
              <a:rPr lang="es-ES" sz="2800" dirty="0"/>
              <a:t>pacientes </a:t>
            </a:r>
            <a:r>
              <a:rPr lang="es-ES" sz="2800" dirty="0" smtClean="0"/>
              <a:t>que, tras </a:t>
            </a:r>
            <a:r>
              <a:rPr lang="es-ES" sz="2800" dirty="0"/>
              <a:t>el correspondiente </a:t>
            </a:r>
            <a:r>
              <a:rPr lang="es-ES" sz="2800" dirty="0" smtClean="0"/>
              <a:t>tratamientos integrativos </a:t>
            </a:r>
            <a:r>
              <a:rPr lang="es-ES" sz="2800" dirty="0"/>
              <a:t>pueden contar cómo han salido adelante. </a:t>
            </a:r>
            <a:r>
              <a:rPr lang="es-ES" sz="2800" dirty="0" smtClean="0"/>
              <a:t>sí </a:t>
            </a:r>
            <a:r>
              <a:rPr lang="es-ES" sz="2800" dirty="0"/>
              <a:t>hay esperanza. </a:t>
            </a:r>
            <a:endParaRPr lang="en-US" sz="2800" dirty="0"/>
          </a:p>
        </p:txBody>
      </p:sp>
      <p:pic>
        <p:nvPicPr>
          <p:cNvPr id="4" name="Picture 3"/>
          <p:cNvPicPr>
            <a:picLocks noChangeAspect="1"/>
          </p:cNvPicPr>
          <p:nvPr/>
        </p:nvPicPr>
        <p:blipFill>
          <a:blip r:embed="rId2"/>
          <a:stretch>
            <a:fillRect/>
          </a:stretch>
        </p:blipFill>
        <p:spPr>
          <a:xfrm>
            <a:off x="193358" y="164204"/>
            <a:ext cx="1625998" cy="789385"/>
          </a:xfrm>
          <a:prstGeom prst="rect">
            <a:avLst/>
          </a:prstGeom>
        </p:spPr>
      </p:pic>
      <p:sp>
        <p:nvSpPr>
          <p:cNvPr id="5" name="TextBox 4"/>
          <p:cNvSpPr txBox="1"/>
          <p:nvPr/>
        </p:nvSpPr>
        <p:spPr>
          <a:xfrm>
            <a:off x="2253342" y="4911635"/>
            <a:ext cx="7772400" cy="461665"/>
          </a:xfrm>
          <a:prstGeom prst="rect">
            <a:avLst/>
          </a:prstGeom>
          <a:noFill/>
        </p:spPr>
        <p:txBody>
          <a:bodyPr wrap="square" rtlCol="0">
            <a:spAutoFit/>
          </a:bodyPr>
          <a:lstStyle/>
          <a:p>
            <a:r>
              <a:rPr lang="en-US" sz="2400" dirty="0" smtClean="0"/>
              <a:t>Para mas </a:t>
            </a:r>
            <a:r>
              <a:rPr lang="es-EC" sz="2400" dirty="0" smtClean="0"/>
              <a:t>información</a:t>
            </a:r>
            <a:r>
              <a:rPr lang="en-US" sz="2400" dirty="0" smtClean="0"/>
              <a:t>  </a:t>
            </a:r>
            <a:r>
              <a:rPr lang="en-US" sz="2400" dirty="0" err="1" smtClean="0"/>
              <a:t>llamar</a:t>
            </a:r>
            <a:r>
              <a:rPr lang="en-US" sz="2400" dirty="0"/>
              <a:t>:  </a:t>
            </a:r>
            <a:r>
              <a:rPr lang="en-US" sz="2400" dirty="0" smtClean="0">
                <a:hlinkClick r:id="rId3"/>
              </a:rPr>
              <a:t>ccuneo@oncointegrativa.org</a:t>
            </a:r>
            <a:endParaRPr lang="en-US" sz="2400" dirty="0"/>
          </a:p>
        </p:txBody>
      </p:sp>
    </p:spTree>
    <p:extLst>
      <p:ext uri="{BB962C8B-B14F-4D97-AF65-F5344CB8AC3E}">
        <p14:creationId xmlns:p14="http://schemas.microsoft.com/office/powerpoint/2010/main" val="1903942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3358" y="164204"/>
            <a:ext cx="1625998" cy="789385"/>
          </a:xfrm>
          <a:prstGeom prst="rect">
            <a:avLst/>
          </a:prstGeom>
        </p:spPr>
      </p:pic>
      <p:sp>
        <p:nvSpPr>
          <p:cNvPr id="2" name="TextBox 1"/>
          <p:cNvSpPr txBox="1"/>
          <p:nvPr/>
        </p:nvSpPr>
        <p:spPr>
          <a:xfrm>
            <a:off x="509451" y="1254034"/>
            <a:ext cx="11286308" cy="5355312"/>
          </a:xfrm>
          <a:prstGeom prst="rect">
            <a:avLst/>
          </a:prstGeom>
          <a:noFill/>
        </p:spPr>
        <p:txBody>
          <a:bodyPr wrap="square" rtlCol="0">
            <a:spAutoFit/>
          </a:bodyPr>
          <a:lstStyle/>
          <a:p>
            <a:pPr algn="just"/>
            <a:r>
              <a:rPr lang="en-US" dirty="0"/>
              <a:t>La </a:t>
            </a:r>
            <a:r>
              <a:rPr lang="en-US" dirty="0" err="1"/>
              <a:t>Oncología</a:t>
            </a:r>
            <a:r>
              <a:rPr lang="en-US" dirty="0"/>
              <a:t> </a:t>
            </a:r>
            <a:r>
              <a:rPr lang="en-US" dirty="0" err="1"/>
              <a:t>Integrativa</a:t>
            </a:r>
            <a:r>
              <a:rPr lang="en-US" dirty="0"/>
              <a:t> </a:t>
            </a:r>
            <a:r>
              <a:rPr lang="en-US" dirty="0" err="1"/>
              <a:t>es</a:t>
            </a:r>
            <a:r>
              <a:rPr lang="en-US" dirty="0"/>
              <a:t> </a:t>
            </a:r>
            <a:r>
              <a:rPr lang="en-US" dirty="0" err="1"/>
              <a:t>una</a:t>
            </a:r>
            <a:r>
              <a:rPr lang="en-US" dirty="0"/>
              <a:t> </a:t>
            </a:r>
            <a:r>
              <a:rPr lang="en-US" dirty="0" err="1"/>
              <a:t>manera</a:t>
            </a:r>
            <a:r>
              <a:rPr lang="en-US" dirty="0"/>
              <a:t> de </a:t>
            </a:r>
            <a:r>
              <a:rPr lang="en-US" dirty="0" err="1"/>
              <a:t>abordar</a:t>
            </a:r>
            <a:r>
              <a:rPr lang="en-US" dirty="0"/>
              <a:t> el </a:t>
            </a:r>
            <a:r>
              <a:rPr lang="en-US" dirty="0" err="1"/>
              <a:t>cáncer</a:t>
            </a:r>
            <a:r>
              <a:rPr lang="en-US" dirty="0"/>
              <a:t> que </a:t>
            </a:r>
            <a:r>
              <a:rPr lang="en-US" dirty="0" err="1"/>
              <a:t>suma</a:t>
            </a:r>
            <a:r>
              <a:rPr lang="en-US" dirty="0"/>
              <a:t>, a </a:t>
            </a:r>
            <a:r>
              <a:rPr lang="en-US" dirty="0" err="1"/>
              <a:t>los</a:t>
            </a:r>
            <a:r>
              <a:rPr lang="en-US" dirty="0"/>
              <a:t> </a:t>
            </a:r>
            <a:r>
              <a:rPr lang="en-US" dirty="0" err="1"/>
              <a:t>tratamientos</a:t>
            </a:r>
            <a:r>
              <a:rPr lang="en-US" dirty="0"/>
              <a:t> </a:t>
            </a:r>
            <a:r>
              <a:rPr lang="en-US" dirty="0" err="1"/>
              <a:t>convencionales</a:t>
            </a:r>
            <a:r>
              <a:rPr lang="en-US" dirty="0"/>
              <a:t> de </a:t>
            </a:r>
            <a:r>
              <a:rPr lang="en-US" dirty="0" err="1"/>
              <a:t>quimio</a:t>
            </a:r>
            <a:r>
              <a:rPr lang="en-US" dirty="0"/>
              <a:t> y </a:t>
            </a:r>
            <a:r>
              <a:rPr lang="en-US" dirty="0" err="1"/>
              <a:t>radioterapia</a:t>
            </a:r>
            <a:r>
              <a:rPr lang="en-US" dirty="0"/>
              <a:t>, </a:t>
            </a:r>
            <a:r>
              <a:rPr lang="en-US" dirty="0" err="1"/>
              <a:t>terapias</a:t>
            </a:r>
            <a:r>
              <a:rPr lang="en-US" dirty="0"/>
              <a:t> </a:t>
            </a:r>
            <a:r>
              <a:rPr lang="en-US" dirty="0" err="1"/>
              <a:t>complementarias</a:t>
            </a:r>
            <a:r>
              <a:rPr lang="en-US" dirty="0"/>
              <a:t> y </a:t>
            </a:r>
            <a:r>
              <a:rPr lang="en-US" dirty="0" err="1"/>
              <a:t>otras</a:t>
            </a:r>
            <a:r>
              <a:rPr lang="en-US" dirty="0"/>
              <a:t> </a:t>
            </a:r>
            <a:r>
              <a:rPr lang="en-US" dirty="0" err="1"/>
              <a:t>medicinas</a:t>
            </a:r>
            <a:r>
              <a:rPr lang="en-US" dirty="0"/>
              <a:t> con base </a:t>
            </a:r>
            <a:r>
              <a:rPr lang="en-US" dirty="0" err="1"/>
              <a:t>científica</a:t>
            </a:r>
            <a:r>
              <a:rPr lang="en-US" dirty="0"/>
              <a:t> que </a:t>
            </a:r>
            <a:r>
              <a:rPr lang="en-US" dirty="0" err="1"/>
              <a:t>mejoran</a:t>
            </a:r>
            <a:r>
              <a:rPr lang="en-US" dirty="0"/>
              <a:t> la </a:t>
            </a:r>
            <a:r>
              <a:rPr lang="en-US" dirty="0" err="1"/>
              <a:t>calidad</a:t>
            </a:r>
            <a:r>
              <a:rPr lang="en-US" dirty="0"/>
              <a:t> de </a:t>
            </a:r>
            <a:r>
              <a:rPr lang="en-US" dirty="0" err="1"/>
              <a:t>vida</a:t>
            </a:r>
            <a:r>
              <a:rPr lang="en-US" dirty="0"/>
              <a:t> de </a:t>
            </a:r>
            <a:r>
              <a:rPr lang="en-US" dirty="0" err="1"/>
              <a:t>los</a:t>
            </a:r>
            <a:r>
              <a:rPr lang="en-US" dirty="0"/>
              <a:t> </a:t>
            </a:r>
            <a:r>
              <a:rPr lang="en-US" dirty="0" err="1"/>
              <a:t>pacientes</a:t>
            </a:r>
            <a:r>
              <a:rPr lang="en-US" dirty="0"/>
              <a:t> con </a:t>
            </a:r>
            <a:r>
              <a:rPr lang="en-US" dirty="0" err="1"/>
              <a:t>cáncer</a:t>
            </a:r>
            <a:r>
              <a:rPr lang="en-US" dirty="0"/>
              <a:t>. No se </a:t>
            </a:r>
            <a:r>
              <a:rPr lang="en-US" dirty="0" err="1"/>
              <a:t>trata</a:t>
            </a:r>
            <a:r>
              <a:rPr lang="en-US" dirty="0"/>
              <a:t> de </a:t>
            </a:r>
            <a:r>
              <a:rPr lang="en-US" dirty="0" err="1"/>
              <a:t>buscar</a:t>
            </a:r>
            <a:r>
              <a:rPr lang="en-US" dirty="0"/>
              <a:t> </a:t>
            </a:r>
            <a:r>
              <a:rPr lang="en-US" dirty="0" err="1"/>
              <a:t>alternativas</a:t>
            </a:r>
            <a:r>
              <a:rPr lang="en-US" dirty="0"/>
              <a:t> </a:t>
            </a:r>
            <a:r>
              <a:rPr lang="en-US" dirty="0" err="1"/>
              <a:t>si</a:t>
            </a:r>
            <a:r>
              <a:rPr lang="en-US" dirty="0"/>
              <a:t> no de </a:t>
            </a:r>
            <a:r>
              <a:rPr lang="en-US" dirty="0" err="1"/>
              <a:t>sumar</a:t>
            </a:r>
            <a:r>
              <a:rPr lang="en-US" dirty="0"/>
              <a:t> </a:t>
            </a:r>
            <a:r>
              <a:rPr lang="en-US" dirty="0" err="1"/>
              <a:t>buscando</a:t>
            </a:r>
            <a:r>
              <a:rPr lang="en-US" dirty="0"/>
              <a:t> </a:t>
            </a:r>
            <a:r>
              <a:rPr lang="en-US" dirty="0" err="1"/>
              <a:t>siempre</a:t>
            </a:r>
            <a:r>
              <a:rPr lang="en-US" dirty="0"/>
              <a:t> el </a:t>
            </a:r>
            <a:r>
              <a:rPr lang="en-US" dirty="0" err="1"/>
              <a:t>beneficio</a:t>
            </a:r>
            <a:r>
              <a:rPr lang="en-US" dirty="0"/>
              <a:t> del </a:t>
            </a:r>
            <a:r>
              <a:rPr lang="en-US" dirty="0" err="1"/>
              <a:t>paciente</a:t>
            </a:r>
            <a:r>
              <a:rPr lang="en-US" dirty="0"/>
              <a:t>. </a:t>
            </a:r>
          </a:p>
          <a:p>
            <a:pPr algn="just"/>
            <a:r>
              <a:rPr lang="en-US" dirty="0"/>
              <a:t>Y </a:t>
            </a:r>
            <a:r>
              <a:rPr lang="en-US" dirty="0" err="1"/>
              <a:t>este</a:t>
            </a:r>
            <a:r>
              <a:rPr lang="en-US" dirty="0"/>
              <a:t> </a:t>
            </a:r>
            <a:r>
              <a:rPr lang="en-US" dirty="0" err="1"/>
              <a:t>es</a:t>
            </a:r>
            <a:r>
              <a:rPr lang="en-US" dirty="0"/>
              <a:t> </a:t>
            </a:r>
            <a:r>
              <a:rPr lang="en-US" dirty="0" err="1"/>
              <a:t>precisamente</a:t>
            </a:r>
            <a:r>
              <a:rPr lang="en-US" dirty="0"/>
              <a:t> el </a:t>
            </a:r>
            <a:r>
              <a:rPr lang="en-US" dirty="0" err="1"/>
              <a:t>enfoque</a:t>
            </a:r>
            <a:r>
              <a:rPr lang="en-US" dirty="0"/>
              <a:t> que, </a:t>
            </a:r>
            <a:r>
              <a:rPr lang="en-US" dirty="0" err="1"/>
              <a:t>cada</a:t>
            </a:r>
            <a:r>
              <a:rPr lang="en-US" dirty="0"/>
              <a:t> </a:t>
            </a:r>
            <a:r>
              <a:rPr lang="en-US" dirty="0" err="1"/>
              <a:t>vez</a:t>
            </a:r>
            <a:r>
              <a:rPr lang="en-US" dirty="0"/>
              <a:t> </a:t>
            </a:r>
            <a:r>
              <a:rPr lang="en-US" dirty="0" err="1"/>
              <a:t>más</a:t>
            </a:r>
            <a:r>
              <a:rPr lang="en-US" dirty="0"/>
              <a:t>, </a:t>
            </a:r>
            <a:r>
              <a:rPr lang="en-US" dirty="0" err="1"/>
              <a:t>buscan</a:t>
            </a:r>
            <a:r>
              <a:rPr lang="en-US" dirty="0"/>
              <a:t> </a:t>
            </a:r>
            <a:r>
              <a:rPr lang="en-US" dirty="0" err="1"/>
              <a:t>los</a:t>
            </a:r>
            <a:r>
              <a:rPr lang="en-US" dirty="0"/>
              <a:t> </a:t>
            </a:r>
            <a:r>
              <a:rPr lang="en-US" dirty="0" err="1"/>
              <a:t>pacientes</a:t>
            </a:r>
            <a:r>
              <a:rPr lang="en-US" dirty="0"/>
              <a:t>. </a:t>
            </a:r>
            <a:r>
              <a:rPr lang="en-US" dirty="0" err="1"/>
              <a:t>Según</a:t>
            </a:r>
            <a:r>
              <a:rPr lang="en-US" dirty="0"/>
              <a:t> un </a:t>
            </a:r>
            <a:r>
              <a:rPr lang="en-US" dirty="0" err="1"/>
              <a:t>reciente</a:t>
            </a:r>
            <a:r>
              <a:rPr lang="en-US" dirty="0"/>
              <a:t> </a:t>
            </a:r>
            <a:r>
              <a:rPr lang="en-US" dirty="0" err="1"/>
              <a:t>estudio</a:t>
            </a:r>
            <a:r>
              <a:rPr lang="en-US" dirty="0"/>
              <a:t> </a:t>
            </a:r>
            <a:r>
              <a:rPr lang="en-US" dirty="0" err="1"/>
              <a:t>llevado</a:t>
            </a:r>
            <a:r>
              <a:rPr lang="en-US" dirty="0"/>
              <a:t> a </a:t>
            </a:r>
            <a:r>
              <a:rPr lang="en-US" dirty="0" err="1"/>
              <a:t>cabo</a:t>
            </a:r>
            <a:r>
              <a:rPr lang="en-US" dirty="0"/>
              <a:t> </a:t>
            </a:r>
            <a:r>
              <a:rPr lang="en-US" dirty="0" err="1"/>
              <a:t>por</a:t>
            </a:r>
            <a:r>
              <a:rPr lang="en-US" dirty="0"/>
              <a:t> la Universidad de California (1), el 89% de </a:t>
            </a:r>
            <a:r>
              <a:rPr lang="en-US" dirty="0" err="1"/>
              <a:t>pacientes</a:t>
            </a:r>
            <a:r>
              <a:rPr lang="en-US" dirty="0"/>
              <a:t> </a:t>
            </a:r>
            <a:r>
              <a:rPr lang="en-US" dirty="0" err="1"/>
              <a:t>utilizan</a:t>
            </a:r>
            <a:r>
              <a:rPr lang="en-US" dirty="0"/>
              <a:t> </a:t>
            </a:r>
            <a:r>
              <a:rPr lang="en-US" dirty="0" err="1"/>
              <a:t>algún</a:t>
            </a:r>
            <a:r>
              <a:rPr lang="en-US" dirty="0"/>
              <a:t> </a:t>
            </a:r>
            <a:r>
              <a:rPr lang="en-US" dirty="0" err="1"/>
              <a:t>tipo</a:t>
            </a:r>
            <a:r>
              <a:rPr lang="en-US" dirty="0"/>
              <a:t> de </a:t>
            </a:r>
            <a:r>
              <a:rPr lang="en-US" dirty="0" err="1"/>
              <a:t>terapia</a:t>
            </a:r>
            <a:r>
              <a:rPr lang="en-US" dirty="0"/>
              <a:t> </a:t>
            </a:r>
            <a:r>
              <a:rPr lang="en-US" dirty="0" err="1"/>
              <a:t>complementaria</a:t>
            </a:r>
            <a:r>
              <a:rPr lang="en-US" dirty="0"/>
              <a:t> </a:t>
            </a:r>
            <a:r>
              <a:rPr lang="en-US" dirty="0" err="1"/>
              <a:t>durante</a:t>
            </a:r>
            <a:r>
              <a:rPr lang="en-US" dirty="0"/>
              <a:t> el </a:t>
            </a:r>
            <a:r>
              <a:rPr lang="en-US" dirty="0" err="1"/>
              <a:t>cáncer</a:t>
            </a:r>
            <a:r>
              <a:rPr lang="en-US" dirty="0" smtClean="0"/>
              <a:t>.</a:t>
            </a:r>
          </a:p>
          <a:p>
            <a:endParaRPr lang="en-US" dirty="0"/>
          </a:p>
          <a:p>
            <a:r>
              <a:rPr lang="en-US" dirty="0" err="1"/>
              <a:t>En</a:t>
            </a:r>
            <a:r>
              <a:rPr lang="en-US" dirty="0"/>
              <a:t> </a:t>
            </a:r>
            <a:r>
              <a:rPr lang="en-US" dirty="0" err="1"/>
              <a:t>Estados</a:t>
            </a:r>
            <a:r>
              <a:rPr lang="en-US" dirty="0"/>
              <a:t> </a:t>
            </a:r>
            <a:r>
              <a:rPr lang="en-US" dirty="0" err="1"/>
              <a:t>Unidos</a:t>
            </a:r>
            <a:r>
              <a:rPr lang="en-US" dirty="0"/>
              <a:t> </a:t>
            </a:r>
            <a:r>
              <a:rPr lang="en-US" dirty="0" err="1"/>
              <a:t>muchas</a:t>
            </a:r>
            <a:r>
              <a:rPr lang="en-US" dirty="0"/>
              <a:t> </a:t>
            </a:r>
            <a:r>
              <a:rPr lang="en-US" dirty="0" err="1"/>
              <a:t>universidades</a:t>
            </a:r>
            <a:r>
              <a:rPr lang="en-US" dirty="0"/>
              <a:t> </a:t>
            </a:r>
            <a:r>
              <a:rPr lang="en-US" dirty="0" err="1"/>
              <a:t>ya</a:t>
            </a:r>
            <a:r>
              <a:rPr lang="en-US" dirty="0"/>
              <a:t> </a:t>
            </a:r>
            <a:r>
              <a:rPr lang="en-US" dirty="0" err="1"/>
              <a:t>ofrecen</a:t>
            </a:r>
            <a:r>
              <a:rPr lang="en-US" dirty="0"/>
              <a:t> </a:t>
            </a:r>
            <a:r>
              <a:rPr lang="en-US" dirty="0" err="1"/>
              <a:t>formación</a:t>
            </a:r>
            <a:r>
              <a:rPr lang="en-US" dirty="0"/>
              <a:t> </a:t>
            </a:r>
            <a:r>
              <a:rPr lang="en-US" dirty="0" err="1"/>
              <a:t>sobre</a:t>
            </a:r>
            <a:r>
              <a:rPr lang="en-US" dirty="0"/>
              <a:t> </a:t>
            </a:r>
            <a:r>
              <a:rPr lang="en-US" dirty="0" err="1"/>
              <a:t>Medicina</a:t>
            </a:r>
            <a:r>
              <a:rPr lang="en-US" dirty="0"/>
              <a:t> </a:t>
            </a:r>
            <a:r>
              <a:rPr lang="en-US" dirty="0" err="1"/>
              <a:t>Integrativa</a:t>
            </a:r>
            <a:r>
              <a:rPr lang="en-US" dirty="0"/>
              <a:t> a </a:t>
            </a:r>
            <a:r>
              <a:rPr lang="en-US" dirty="0" err="1"/>
              <a:t>sus</a:t>
            </a:r>
            <a:r>
              <a:rPr lang="en-US" dirty="0"/>
              <a:t> </a:t>
            </a:r>
            <a:r>
              <a:rPr lang="en-US" dirty="0" err="1"/>
              <a:t>estudiantes</a:t>
            </a:r>
            <a:r>
              <a:rPr lang="en-US" dirty="0"/>
              <a:t>. </a:t>
            </a:r>
          </a:p>
          <a:p>
            <a:endParaRPr lang="en-US" b="1" dirty="0" smtClean="0"/>
          </a:p>
          <a:p>
            <a:r>
              <a:rPr lang="en-US" b="1" dirty="0" smtClean="0"/>
              <a:t>University</a:t>
            </a:r>
            <a:r>
              <a:rPr lang="en-US" dirty="0"/>
              <a:t> </a:t>
            </a:r>
            <a:r>
              <a:rPr lang="en-US" b="1" dirty="0"/>
              <a:t>of Arizona</a:t>
            </a:r>
            <a:br>
              <a:rPr lang="en-US" b="1" dirty="0"/>
            </a:br>
            <a:r>
              <a:rPr lang="en-US" dirty="0"/>
              <a:t>Program in Integrative Medicine</a:t>
            </a:r>
            <a:br>
              <a:rPr lang="en-US" dirty="0"/>
            </a:br>
            <a:r>
              <a:rPr lang="en-US" dirty="0">
                <a:hlinkClick r:id="rId3"/>
              </a:rPr>
              <a:t>www.integrativemedicine.arizona.edu</a:t>
            </a:r>
            <a:endParaRPr lang="en-US" dirty="0"/>
          </a:p>
          <a:p>
            <a:r>
              <a:rPr lang="en-US" b="1" dirty="0"/>
              <a:t>Stanford University</a:t>
            </a:r>
            <a:r>
              <a:rPr lang="en-US" dirty="0"/>
              <a:t> </a:t>
            </a:r>
            <a:r>
              <a:rPr lang="en-US" b="1" dirty="0"/>
              <a:t/>
            </a:r>
            <a:br>
              <a:rPr lang="en-US" b="1" dirty="0"/>
            </a:br>
            <a:r>
              <a:rPr lang="en-US" dirty="0"/>
              <a:t>Stanford Center for Integrative Medicine</a:t>
            </a:r>
            <a:br>
              <a:rPr lang="en-US" dirty="0"/>
            </a:br>
            <a:r>
              <a:rPr lang="en-US" dirty="0">
                <a:hlinkClick r:id="rId4"/>
              </a:rPr>
              <a:t>http://www.stanfordhospital.com/clinicsmedServices/</a:t>
            </a:r>
            <a:br>
              <a:rPr lang="en-US" dirty="0">
                <a:hlinkClick r:id="rId4"/>
              </a:rPr>
            </a:br>
            <a:r>
              <a:rPr lang="en-US" dirty="0">
                <a:hlinkClick r:id="rId4"/>
              </a:rPr>
              <a:t>clinics/</a:t>
            </a:r>
            <a:r>
              <a:rPr lang="en-US" dirty="0" err="1">
                <a:hlinkClick r:id="rId4"/>
              </a:rPr>
              <a:t>complementaryMedicine</a:t>
            </a:r>
            <a:r>
              <a:rPr lang="en-US" dirty="0">
                <a:hlinkClick r:id="rId4"/>
              </a:rPr>
              <a:t>/default</a:t>
            </a:r>
            <a:endParaRPr lang="en-US" dirty="0"/>
          </a:p>
          <a:p>
            <a:r>
              <a:rPr lang="en-US" b="1" dirty="0"/>
              <a:t>University</a:t>
            </a:r>
            <a:r>
              <a:rPr lang="en-US" dirty="0"/>
              <a:t> </a:t>
            </a:r>
            <a:r>
              <a:rPr lang="en-US" b="1" dirty="0"/>
              <a:t>of California, Irvine</a:t>
            </a:r>
            <a:br>
              <a:rPr lang="en-US" b="1" dirty="0"/>
            </a:br>
            <a:r>
              <a:rPr lang="en-US" dirty="0"/>
              <a:t>Susan </a:t>
            </a:r>
            <a:r>
              <a:rPr lang="en-US" dirty="0" err="1"/>
              <a:t>Samueli</a:t>
            </a:r>
            <a:r>
              <a:rPr lang="en-US" dirty="0"/>
              <a:t> Center for Integrative Medicine</a:t>
            </a:r>
            <a:r>
              <a:rPr lang="en-US" b="1" dirty="0"/>
              <a:t> </a:t>
            </a:r>
            <a:br>
              <a:rPr lang="en-US" b="1" dirty="0"/>
            </a:br>
            <a:r>
              <a:rPr lang="en-US" dirty="0" smtClean="0">
                <a:hlinkClick r:id="rId5"/>
              </a:rPr>
              <a:t>www.sscim.uci.edu</a:t>
            </a:r>
            <a:endParaRPr lang="en-US" dirty="0"/>
          </a:p>
        </p:txBody>
      </p:sp>
      <p:sp>
        <p:nvSpPr>
          <p:cNvPr id="3" name="TextBox 2"/>
          <p:cNvSpPr txBox="1"/>
          <p:nvPr/>
        </p:nvSpPr>
        <p:spPr>
          <a:xfrm>
            <a:off x="2847703" y="368814"/>
            <a:ext cx="7471954" cy="584775"/>
          </a:xfrm>
          <a:prstGeom prst="rect">
            <a:avLst/>
          </a:prstGeom>
          <a:noFill/>
        </p:spPr>
        <p:txBody>
          <a:bodyPr wrap="square" rtlCol="0">
            <a:spAutoFit/>
          </a:bodyPr>
          <a:lstStyle/>
          <a:p>
            <a:r>
              <a:rPr lang="es-ES" sz="3200" b="1" u="sng" dirty="0">
                <a:solidFill>
                  <a:srgbClr val="00B050"/>
                </a:solidFill>
                <a:effectLst>
                  <a:outerShdw blurRad="38100" dist="38100" dir="2700000" algn="tl">
                    <a:srgbClr val="000000">
                      <a:alpha val="43137"/>
                    </a:srgbClr>
                  </a:outerShdw>
                </a:effectLst>
                <a:latin typeface="Calibri Light" panose="020F0302020204030204"/>
                <a:ea typeface="+mj-ea"/>
                <a:cs typeface="+mj-cs"/>
              </a:rPr>
              <a:t>Oncología integrativa en las Universidades</a:t>
            </a:r>
            <a:endParaRPr lang="en-US" sz="3200" b="1" u="sng" dirty="0">
              <a:solidFill>
                <a:srgbClr val="00B050"/>
              </a:solidFill>
              <a:effectLst>
                <a:outerShdw blurRad="38100" dist="38100" dir="2700000" algn="tl">
                  <a:srgbClr val="000000">
                    <a:alpha val="43137"/>
                  </a:srgbClr>
                </a:outerShdw>
              </a:effectLst>
              <a:latin typeface="Calibri Light" panose="020F0302020204030204"/>
              <a:ea typeface="+mj-ea"/>
              <a:cs typeface="+mj-cs"/>
            </a:endParaRPr>
          </a:p>
        </p:txBody>
      </p:sp>
    </p:spTree>
    <p:extLst>
      <p:ext uri="{BB962C8B-B14F-4D97-AF65-F5344CB8AC3E}">
        <p14:creationId xmlns:p14="http://schemas.microsoft.com/office/powerpoint/2010/main" val="378295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7885" y="2080121"/>
            <a:ext cx="8164286" cy="3170099"/>
          </a:xfrm>
          <a:prstGeom prst="rect">
            <a:avLst/>
          </a:prstGeom>
          <a:noFill/>
        </p:spPr>
        <p:txBody>
          <a:bodyPr wrap="square" rtlCol="0">
            <a:spAutoFit/>
          </a:bodyPr>
          <a:lstStyle/>
          <a:p>
            <a:pPr algn="just"/>
            <a:r>
              <a:rPr lang="es-ES" sz="2000" dirty="0" smtClean="0"/>
              <a:t>Oncología Integrativa es un enfoque para el tratamiento del cáncer que se ocupa de todo el paciente, haciendo uso de todos los profesionales de la salud, disciplinas y enfoques de tratamiento de probada eficacia para lograr la salud y la curación óptima. Un oncólogo integrador busca apoyar propias habilidades de curación del cuerpo a través de técnicas que fomenten opciones de responsabilidad personal, de empoderamiento y de estilo de vida que pueden mejorar los resultados del cáncer y la calidad de vida en general. Terapias integradoras pueden beneficiar a las personas que están en riesgo de desarrollar cáncer, los sobrevivientes y otras personas que reciben tratamiento.</a:t>
            </a:r>
            <a:endParaRPr lang="en-US" sz="2000" dirty="0"/>
          </a:p>
        </p:txBody>
      </p:sp>
      <p:sp>
        <p:nvSpPr>
          <p:cNvPr id="5" name="Rectangle 4"/>
          <p:cNvSpPr/>
          <p:nvPr/>
        </p:nvSpPr>
        <p:spPr>
          <a:xfrm>
            <a:off x="500742" y="1149531"/>
            <a:ext cx="7336972" cy="830997"/>
          </a:xfrm>
          <a:prstGeom prst="rect">
            <a:avLst/>
          </a:prstGeom>
        </p:spPr>
        <p:txBody>
          <a:bodyPr wrap="square">
            <a:spAutoFit/>
          </a:bodyPr>
          <a:lstStyle/>
          <a:p>
            <a:r>
              <a:rPr lang="es-ES" sz="2400" dirty="0" smtClean="0"/>
              <a:t>¿Qué es la Oncología Integrativa y qué papel juega en el tratamiento del cáncer?</a:t>
            </a:r>
            <a:endParaRPr lang="en-US" sz="2400" dirty="0"/>
          </a:p>
        </p:txBody>
      </p:sp>
      <p:sp>
        <p:nvSpPr>
          <p:cNvPr id="6" name="TextBox 5"/>
          <p:cNvSpPr txBox="1"/>
          <p:nvPr/>
        </p:nvSpPr>
        <p:spPr>
          <a:xfrm>
            <a:off x="5760720" y="5380672"/>
            <a:ext cx="4153988" cy="1477328"/>
          </a:xfrm>
          <a:prstGeom prst="rect">
            <a:avLst/>
          </a:prstGeom>
          <a:noFill/>
        </p:spPr>
        <p:txBody>
          <a:bodyPr wrap="square" rtlCol="0">
            <a:spAutoFit/>
          </a:bodyPr>
          <a:lstStyle/>
          <a:p>
            <a:r>
              <a:rPr lang="en-US" i="1" dirty="0" smtClean="0"/>
              <a:t>Dr. Singh is director of the Gynecologic Oncology Program and director of the Integrative Oncology and Cancer Prevention Program at Banner MD Anderson Cancer Center</a:t>
            </a:r>
            <a:endParaRPr lang="en-US" dirty="0"/>
          </a:p>
        </p:txBody>
      </p:sp>
      <p:pic>
        <p:nvPicPr>
          <p:cNvPr id="1026" name="Picture 2" descr="Dr. Diljeet Sin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0160" y="4877583"/>
            <a:ext cx="1414584" cy="198041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a:stretch>
            <a:fillRect/>
          </a:stretch>
        </p:blipFill>
        <p:spPr>
          <a:xfrm>
            <a:off x="193358" y="164204"/>
            <a:ext cx="1625998" cy="789385"/>
          </a:xfrm>
          <a:prstGeom prst="rect">
            <a:avLst/>
          </a:prstGeom>
        </p:spPr>
      </p:pic>
    </p:spTree>
    <p:extLst>
      <p:ext uri="{BB962C8B-B14F-4D97-AF65-F5344CB8AC3E}">
        <p14:creationId xmlns:p14="http://schemas.microsoft.com/office/powerpoint/2010/main" val="4081606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3358" y="164204"/>
            <a:ext cx="1625998" cy="789385"/>
          </a:xfrm>
          <a:prstGeom prst="rect">
            <a:avLst/>
          </a:prstGeom>
        </p:spPr>
      </p:pic>
      <p:sp>
        <p:nvSpPr>
          <p:cNvPr id="2" name="TextBox 1"/>
          <p:cNvSpPr txBox="1"/>
          <p:nvPr/>
        </p:nvSpPr>
        <p:spPr>
          <a:xfrm>
            <a:off x="1031966" y="1658983"/>
            <a:ext cx="4689565" cy="5355312"/>
          </a:xfrm>
          <a:prstGeom prst="rect">
            <a:avLst/>
          </a:prstGeom>
          <a:noFill/>
        </p:spPr>
        <p:txBody>
          <a:bodyPr wrap="square" rtlCol="0">
            <a:spAutoFit/>
          </a:bodyPr>
          <a:lstStyle/>
          <a:p>
            <a:r>
              <a:rPr lang="en-US" b="1" dirty="0"/>
              <a:t>University</a:t>
            </a:r>
            <a:r>
              <a:rPr lang="en-US" dirty="0"/>
              <a:t> </a:t>
            </a:r>
            <a:r>
              <a:rPr lang="en-US" b="1" dirty="0"/>
              <a:t>of California</a:t>
            </a:r>
            <a:r>
              <a:rPr lang="en-US" dirty="0"/>
              <a:t> </a:t>
            </a:r>
            <a:r>
              <a:rPr lang="en-US" b="1" dirty="0"/>
              <a:t>, Los Angeles</a:t>
            </a:r>
            <a:r>
              <a:rPr lang="en-US" dirty="0"/>
              <a:t> </a:t>
            </a:r>
            <a:r>
              <a:rPr lang="en-US" b="1" dirty="0"/>
              <a:t/>
            </a:r>
            <a:br>
              <a:rPr lang="en-US" b="1" dirty="0"/>
            </a:br>
            <a:r>
              <a:rPr lang="en-US" dirty="0"/>
              <a:t>Collaborative Centers for Integrative Medicine</a:t>
            </a:r>
            <a:br>
              <a:rPr lang="en-US" dirty="0"/>
            </a:br>
            <a:r>
              <a:rPr lang="en-US" dirty="0">
                <a:hlinkClick r:id="rId3"/>
              </a:rPr>
              <a:t>www.ccim.med.ucla.edu</a:t>
            </a:r>
            <a:endParaRPr lang="en-US" dirty="0"/>
          </a:p>
          <a:p>
            <a:r>
              <a:rPr lang="en-US" b="1" dirty="0"/>
              <a:t>University</a:t>
            </a:r>
            <a:r>
              <a:rPr lang="en-US" dirty="0"/>
              <a:t> </a:t>
            </a:r>
            <a:r>
              <a:rPr lang="en-US" b="1" dirty="0"/>
              <a:t>of California, San Diego</a:t>
            </a:r>
            <a:br>
              <a:rPr lang="en-US" b="1" dirty="0"/>
            </a:br>
            <a:r>
              <a:rPr lang="en-US" dirty="0"/>
              <a:t>Center for Integrative Medicine</a:t>
            </a:r>
          </a:p>
          <a:p>
            <a:r>
              <a:rPr lang="en-US" b="1" dirty="0"/>
              <a:t>University</a:t>
            </a:r>
            <a:r>
              <a:rPr lang="en-US" dirty="0"/>
              <a:t> </a:t>
            </a:r>
            <a:r>
              <a:rPr lang="en-US" b="1" dirty="0"/>
              <a:t>of California, San Francisco</a:t>
            </a:r>
            <a:br>
              <a:rPr lang="en-US" b="1" dirty="0"/>
            </a:br>
            <a:r>
              <a:rPr lang="en-US" dirty="0" err="1"/>
              <a:t>Osher</a:t>
            </a:r>
            <a:r>
              <a:rPr lang="en-US" dirty="0"/>
              <a:t> Center for Integrative Medicine</a:t>
            </a:r>
            <a:r>
              <a:rPr lang="en-US" b="1" dirty="0"/>
              <a:t> </a:t>
            </a:r>
            <a:br>
              <a:rPr lang="en-US" b="1" dirty="0"/>
            </a:br>
            <a:r>
              <a:rPr lang="en-US" dirty="0">
                <a:hlinkClick r:id="rId4"/>
              </a:rPr>
              <a:t>www.osher.ucsf.edu</a:t>
            </a:r>
            <a:endParaRPr lang="en-US" dirty="0"/>
          </a:p>
          <a:p>
            <a:r>
              <a:rPr lang="en-US" b="1" dirty="0"/>
              <a:t>University</a:t>
            </a:r>
            <a:r>
              <a:rPr lang="en-US" dirty="0"/>
              <a:t> </a:t>
            </a:r>
            <a:r>
              <a:rPr lang="en-US" b="1" dirty="0"/>
              <a:t>of Colorado at Denver School of Medicine</a:t>
            </a:r>
            <a:r>
              <a:rPr lang="en-US" dirty="0"/>
              <a:t> </a:t>
            </a:r>
            <a:r>
              <a:rPr lang="en-US" b="1" dirty="0"/>
              <a:t/>
            </a:r>
            <a:br>
              <a:rPr lang="en-US" b="1" dirty="0"/>
            </a:br>
            <a:r>
              <a:rPr lang="en-US" dirty="0"/>
              <a:t>The Center for Integrative Medicine</a:t>
            </a:r>
            <a:r>
              <a:rPr lang="en-US" b="1" dirty="0"/>
              <a:t> </a:t>
            </a:r>
            <a:br>
              <a:rPr lang="en-US" b="1" dirty="0"/>
            </a:br>
            <a:r>
              <a:rPr lang="en-US" dirty="0">
                <a:hlinkClick r:id="rId5"/>
              </a:rPr>
              <a:t>www.uch.edu/integrativemed</a:t>
            </a:r>
            <a:endParaRPr lang="en-US" dirty="0"/>
          </a:p>
          <a:p>
            <a:r>
              <a:rPr lang="en-US" b="1" dirty="0"/>
              <a:t>Connecticut</a:t>
            </a:r>
            <a:r>
              <a:rPr lang="en-US" dirty="0"/>
              <a:t> </a:t>
            </a:r>
            <a:r>
              <a:rPr lang="en-US" b="1" dirty="0"/>
              <a:t/>
            </a:r>
            <a:br>
              <a:rPr lang="en-US" b="1" dirty="0"/>
            </a:br>
            <a:r>
              <a:rPr lang="en-US" b="1" dirty="0"/>
              <a:t>University of Connecticut Health Center</a:t>
            </a:r>
            <a:br>
              <a:rPr lang="en-US" b="1" dirty="0"/>
            </a:br>
            <a:r>
              <a:rPr lang="en-US" dirty="0"/>
              <a:t>Programs in Complementary and Integrative Medicine</a:t>
            </a:r>
            <a:r>
              <a:rPr lang="en-US" b="1" dirty="0"/>
              <a:t> </a:t>
            </a:r>
            <a:br>
              <a:rPr lang="en-US" b="1" dirty="0"/>
            </a:br>
            <a:r>
              <a:rPr lang="en-US" dirty="0">
                <a:hlinkClick r:id="rId6"/>
              </a:rPr>
              <a:t>http://picim.uchc.edu</a:t>
            </a:r>
            <a:endParaRPr lang="en-US" dirty="0"/>
          </a:p>
          <a:p>
            <a:endParaRPr lang="en-US" dirty="0"/>
          </a:p>
          <a:p>
            <a:endParaRPr lang="en-US" dirty="0"/>
          </a:p>
        </p:txBody>
      </p:sp>
      <p:sp>
        <p:nvSpPr>
          <p:cNvPr id="3" name="TextBox 2"/>
          <p:cNvSpPr txBox="1"/>
          <p:nvPr/>
        </p:nvSpPr>
        <p:spPr>
          <a:xfrm>
            <a:off x="6257109" y="1854926"/>
            <a:ext cx="5682342" cy="5078313"/>
          </a:xfrm>
          <a:prstGeom prst="rect">
            <a:avLst/>
          </a:prstGeom>
          <a:noFill/>
        </p:spPr>
        <p:txBody>
          <a:bodyPr wrap="square" rtlCol="0">
            <a:spAutoFit/>
          </a:bodyPr>
          <a:lstStyle/>
          <a:p>
            <a:r>
              <a:rPr lang="en-US" b="1" dirty="0"/>
              <a:t>Yale University</a:t>
            </a:r>
            <a:br>
              <a:rPr lang="en-US" b="1" dirty="0"/>
            </a:br>
            <a:r>
              <a:rPr lang="en-US" dirty="0"/>
              <a:t>Integrative Medicine @ Yale</a:t>
            </a:r>
            <a:br>
              <a:rPr lang="en-US" dirty="0"/>
            </a:br>
            <a:r>
              <a:rPr lang="en-US" dirty="0">
                <a:hlinkClick r:id="rId7"/>
              </a:rPr>
              <a:t>cam.yale.edu</a:t>
            </a:r>
            <a:r>
              <a:rPr lang="en-US" dirty="0"/>
              <a:t> </a:t>
            </a:r>
            <a:br>
              <a:rPr lang="en-US" dirty="0"/>
            </a:br>
            <a:r>
              <a:rPr lang="en-US" dirty="0"/>
              <a:t>Integrative Medicine Center at Griffin Hospital</a:t>
            </a:r>
            <a:br>
              <a:rPr lang="en-US" dirty="0"/>
            </a:br>
            <a:r>
              <a:rPr lang="en-US" dirty="0">
                <a:hlinkClick r:id="rId8"/>
              </a:rPr>
              <a:t>www.imc-griffin.org</a:t>
            </a:r>
            <a:endParaRPr lang="en-US" dirty="0"/>
          </a:p>
          <a:p>
            <a:r>
              <a:rPr lang="en-US" b="1" dirty="0"/>
              <a:t>University of Wisconsin-Madison</a:t>
            </a:r>
            <a:r>
              <a:rPr lang="en-US" dirty="0"/>
              <a:t> </a:t>
            </a:r>
            <a:r>
              <a:rPr lang="en-US" b="1" dirty="0"/>
              <a:t/>
            </a:r>
            <a:br>
              <a:rPr lang="en-US" b="1" dirty="0"/>
            </a:br>
            <a:r>
              <a:rPr lang="en-US" dirty="0"/>
              <a:t>UW Integrative Medicine Program</a:t>
            </a:r>
            <a:br>
              <a:rPr lang="en-US" dirty="0"/>
            </a:br>
            <a:r>
              <a:rPr lang="en-US" dirty="0">
                <a:hlinkClick r:id="rId9"/>
              </a:rPr>
              <a:t>www.uwhealth.org/integrativemed</a:t>
            </a:r>
            <a:r>
              <a:rPr lang="en-US" dirty="0"/>
              <a:t> </a:t>
            </a:r>
            <a:br>
              <a:rPr lang="en-US" dirty="0"/>
            </a:br>
            <a:r>
              <a:rPr lang="en-US" dirty="0">
                <a:hlinkClick r:id="rId10"/>
              </a:rPr>
              <a:t>www.fammed.wisc.edu/integrative</a:t>
            </a:r>
            <a:endParaRPr lang="en-US" dirty="0"/>
          </a:p>
          <a:p>
            <a:r>
              <a:rPr lang="en-US" b="1" dirty="0"/>
              <a:t>Alberta</a:t>
            </a:r>
            <a:r>
              <a:rPr lang="en-US" dirty="0"/>
              <a:t> </a:t>
            </a:r>
            <a:r>
              <a:rPr lang="en-US" b="1" dirty="0"/>
              <a:t/>
            </a:r>
            <a:br>
              <a:rPr lang="en-US" b="1" dirty="0"/>
            </a:br>
            <a:r>
              <a:rPr lang="en-US" b="1" dirty="0"/>
              <a:t>University of Alberta</a:t>
            </a:r>
            <a:r>
              <a:rPr lang="en-US" dirty="0"/>
              <a:t> </a:t>
            </a:r>
            <a:r>
              <a:rPr lang="en-US" b="1" dirty="0"/>
              <a:t/>
            </a:r>
            <a:br>
              <a:rPr lang="en-US" b="1" dirty="0"/>
            </a:br>
            <a:r>
              <a:rPr lang="en-US" dirty="0"/>
              <a:t>Complementary and Alternative Research and Education (CARE)</a:t>
            </a:r>
            <a:br>
              <a:rPr lang="en-US" dirty="0"/>
            </a:br>
            <a:r>
              <a:rPr lang="en-US" dirty="0">
                <a:hlinkClick r:id="rId11"/>
              </a:rPr>
              <a:t>www.care.ualberta.ca/</a:t>
            </a:r>
            <a:r>
              <a:rPr lang="en-US" dirty="0"/>
              <a:t> </a:t>
            </a:r>
            <a:br>
              <a:rPr lang="en-US" dirty="0"/>
            </a:br>
            <a:r>
              <a:rPr lang="en-US" b="1" dirty="0"/>
              <a:t>University of Calgary</a:t>
            </a:r>
            <a:r>
              <a:rPr lang="en-US" dirty="0"/>
              <a:t> </a:t>
            </a:r>
            <a:r>
              <a:rPr lang="en-US" b="1" dirty="0"/>
              <a:t/>
            </a:r>
            <a:br>
              <a:rPr lang="en-US" b="1" dirty="0"/>
            </a:br>
            <a:r>
              <a:rPr lang="en-US" dirty="0"/>
              <a:t>Canadian Institute of Natural &amp; Integrative Medicine</a:t>
            </a:r>
            <a:br>
              <a:rPr lang="en-US" dirty="0"/>
            </a:br>
            <a:r>
              <a:rPr lang="en-US" dirty="0">
                <a:hlinkClick r:id="rId12"/>
              </a:rPr>
              <a:t>www.cinim.org</a:t>
            </a:r>
            <a:endParaRPr lang="en-US" dirty="0"/>
          </a:p>
          <a:p>
            <a:endParaRPr lang="en-US" dirty="0"/>
          </a:p>
        </p:txBody>
      </p:sp>
    </p:spTree>
    <p:extLst>
      <p:ext uri="{BB962C8B-B14F-4D97-AF65-F5344CB8AC3E}">
        <p14:creationId xmlns:p14="http://schemas.microsoft.com/office/powerpoint/2010/main" val="2385315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3358" y="164204"/>
            <a:ext cx="1625998" cy="789385"/>
          </a:xfrm>
          <a:prstGeom prst="rect">
            <a:avLst/>
          </a:prstGeom>
        </p:spPr>
      </p:pic>
      <p:sp>
        <p:nvSpPr>
          <p:cNvPr id="3" name="TextBox 2"/>
          <p:cNvSpPr txBox="1"/>
          <p:nvPr/>
        </p:nvSpPr>
        <p:spPr>
          <a:xfrm>
            <a:off x="561703" y="1645920"/>
            <a:ext cx="4715691" cy="5355312"/>
          </a:xfrm>
          <a:prstGeom prst="rect">
            <a:avLst/>
          </a:prstGeom>
          <a:noFill/>
        </p:spPr>
        <p:txBody>
          <a:bodyPr wrap="square" rtlCol="0">
            <a:spAutoFit/>
          </a:bodyPr>
          <a:lstStyle/>
          <a:p>
            <a:r>
              <a:rPr lang="en-US" b="1" dirty="0"/>
              <a:t>McMaster</a:t>
            </a:r>
            <a:r>
              <a:rPr lang="en-US" dirty="0"/>
              <a:t> </a:t>
            </a:r>
            <a:r>
              <a:rPr lang="en-US" b="1" dirty="0"/>
              <a:t>University</a:t>
            </a:r>
            <a:r>
              <a:rPr lang="en-US" dirty="0"/>
              <a:t> </a:t>
            </a:r>
            <a:br>
              <a:rPr lang="en-US" dirty="0"/>
            </a:br>
            <a:r>
              <a:rPr lang="en-US" dirty="0"/>
              <a:t>Family Practice Centre of Integrative Health and Healing</a:t>
            </a:r>
            <a:br>
              <a:rPr lang="en-US" dirty="0"/>
            </a:br>
            <a:r>
              <a:rPr lang="en-US" dirty="0">
                <a:hlinkClick r:id="rId3"/>
              </a:rPr>
              <a:t>www.fpcihh.com</a:t>
            </a:r>
            <a:endParaRPr lang="en-US" dirty="0"/>
          </a:p>
          <a:p>
            <a:r>
              <a:rPr lang="en-US" b="1" dirty="0"/>
              <a:t>Laval</a:t>
            </a:r>
            <a:r>
              <a:rPr lang="en-US" dirty="0"/>
              <a:t> </a:t>
            </a:r>
            <a:r>
              <a:rPr lang="en-US" b="1" dirty="0"/>
              <a:t>University</a:t>
            </a:r>
            <a:r>
              <a:rPr lang="en-US" dirty="0"/>
              <a:t> </a:t>
            </a:r>
            <a:br>
              <a:rPr lang="en-US" dirty="0"/>
            </a:br>
            <a:r>
              <a:rPr lang="en-US" dirty="0"/>
              <a:t>Integrated Approach in Prevention</a:t>
            </a:r>
            <a:br>
              <a:rPr lang="en-US" dirty="0"/>
            </a:br>
            <a:r>
              <a:rPr lang="en-US" dirty="0">
                <a:hlinkClick r:id="rId4"/>
              </a:rPr>
              <a:t>www.cours.fmed.ulaval.ca/modules/approche-integree/accueil</a:t>
            </a:r>
            <a:endParaRPr lang="en-US" dirty="0"/>
          </a:p>
          <a:p>
            <a:r>
              <a:rPr lang="en-US" b="1" dirty="0"/>
              <a:t>University of Hawaii-</a:t>
            </a:r>
            <a:r>
              <a:rPr lang="en-US" b="1" dirty="0" err="1"/>
              <a:t>Manoa</a:t>
            </a:r>
            <a:r>
              <a:rPr lang="en-US" dirty="0"/>
              <a:t> </a:t>
            </a:r>
            <a:r>
              <a:rPr lang="en-US" b="1" dirty="0"/>
              <a:t/>
            </a:r>
            <a:br>
              <a:rPr lang="en-US" b="1" dirty="0"/>
            </a:br>
            <a:r>
              <a:rPr lang="en-US" dirty="0"/>
              <a:t>John A. Burns School of Medicine</a:t>
            </a:r>
            <a:r>
              <a:rPr lang="en-US" b="1" dirty="0"/>
              <a:t> </a:t>
            </a:r>
            <a:br>
              <a:rPr lang="en-US" b="1" dirty="0"/>
            </a:br>
            <a:r>
              <a:rPr lang="en-US" dirty="0"/>
              <a:t>Department of Complementary and Alternative Medicine</a:t>
            </a:r>
            <a:br>
              <a:rPr lang="en-US" dirty="0"/>
            </a:br>
            <a:r>
              <a:rPr lang="en-US" dirty="0">
                <a:hlinkClick r:id="rId5"/>
              </a:rPr>
              <a:t>www.jabsom.hawaii.edu/jabsom</a:t>
            </a:r>
            <a:endParaRPr lang="en-US" dirty="0"/>
          </a:p>
          <a:p>
            <a:r>
              <a:rPr lang="en-US" b="1" dirty="0"/>
              <a:t>Northwestern University Feinberg School of Medicine</a:t>
            </a:r>
            <a:br>
              <a:rPr lang="en-US" b="1" dirty="0"/>
            </a:br>
            <a:r>
              <a:rPr lang="en-US" dirty="0"/>
              <a:t>Northwestern Memorial Physician’s Group Center for Integrative Medicine</a:t>
            </a:r>
            <a:br>
              <a:rPr lang="en-US" dirty="0"/>
            </a:br>
            <a:r>
              <a:rPr lang="en-US" dirty="0">
                <a:hlinkClick r:id="rId6"/>
              </a:rPr>
              <a:t>www.nmpg.com</a:t>
            </a:r>
            <a:endParaRPr lang="en-US" dirty="0"/>
          </a:p>
          <a:p>
            <a:endParaRPr lang="en-US" dirty="0"/>
          </a:p>
        </p:txBody>
      </p:sp>
      <p:sp>
        <p:nvSpPr>
          <p:cNvPr id="5" name="TextBox 4"/>
          <p:cNvSpPr txBox="1"/>
          <p:nvPr/>
        </p:nvSpPr>
        <p:spPr>
          <a:xfrm>
            <a:off x="6701246" y="1645920"/>
            <a:ext cx="5120640" cy="5078313"/>
          </a:xfrm>
          <a:prstGeom prst="rect">
            <a:avLst/>
          </a:prstGeom>
          <a:noFill/>
        </p:spPr>
        <p:txBody>
          <a:bodyPr wrap="square" rtlCol="0">
            <a:spAutoFit/>
          </a:bodyPr>
          <a:lstStyle/>
          <a:p>
            <a:r>
              <a:rPr lang="en-US" b="1" dirty="0"/>
              <a:t>University of Chicago Pritzker School of Medicine</a:t>
            </a:r>
            <a:br>
              <a:rPr lang="en-US" b="1" dirty="0"/>
            </a:br>
            <a:r>
              <a:rPr lang="en-US" dirty="0" err="1"/>
              <a:t>NorthShore</a:t>
            </a:r>
            <a:r>
              <a:rPr lang="en-US" dirty="0"/>
              <a:t> University </a:t>
            </a:r>
            <a:r>
              <a:rPr lang="en-US" dirty="0" err="1"/>
              <a:t>HealthSystem</a:t>
            </a:r>
            <a:r>
              <a:rPr lang="en-US" dirty="0"/>
              <a:t/>
            </a:r>
            <a:br>
              <a:rPr lang="en-US" dirty="0"/>
            </a:br>
            <a:r>
              <a:rPr lang="en-US" dirty="0">
                <a:hlinkClick r:id="rId7"/>
              </a:rPr>
              <a:t>www.northshore.org/integrative</a:t>
            </a:r>
            <a:endParaRPr lang="en-US" dirty="0"/>
          </a:p>
          <a:p>
            <a:r>
              <a:rPr lang="en-US" b="1" dirty="0"/>
              <a:t>University of Illinois at Chicago School of Medicine</a:t>
            </a:r>
            <a:r>
              <a:rPr lang="en-US" dirty="0"/>
              <a:t/>
            </a:r>
            <a:br>
              <a:rPr lang="en-US" dirty="0"/>
            </a:br>
            <a:r>
              <a:rPr lang="en-US" dirty="0">
                <a:hlinkClick r:id="rId8"/>
              </a:rPr>
              <a:t>http://chicago.medicine.uic.edu/</a:t>
            </a:r>
            <a:endParaRPr lang="en-US" dirty="0"/>
          </a:p>
          <a:p>
            <a:r>
              <a:rPr lang="en-US" b="1" dirty="0"/>
              <a:t>University</a:t>
            </a:r>
            <a:r>
              <a:rPr lang="en-US" dirty="0"/>
              <a:t> </a:t>
            </a:r>
            <a:r>
              <a:rPr lang="en-US" b="1" dirty="0"/>
              <a:t>of Kansas</a:t>
            </a:r>
            <a:r>
              <a:rPr lang="en-US" dirty="0"/>
              <a:t> </a:t>
            </a:r>
            <a:r>
              <a:rPr lang="en-US" b="1" dirty="0"/>
              <a:t/>
            </a:r>
            <a:br>
              <a:rPr lang="en-US" b="1" dirty="0"/>
            </a:br>
            <a:r>
              <a:rPr lang="en-US" dirty="0"/>
              <a:t>Program in Integrative Medicine</a:t>
            </a:r>
            <a:br>
              <a:rPr lang="en-US" dirty="0"/>
            </a:br>
            <a:r>
              <a:rPr lang="en-US" dirty="0">
                <a:hlinkClick r:id="rId9"/>
              </a:rPr>
              <a:t>http://integrativemed.kumc.edu/</a:t>
            </a:r>
            <a:endParaRPr lang="en-US" dirty="0"/>
          </a:p>
          <a:p>
            <a:r>
              <a:rPr lang="en-US" b="1" dirty="0"/>
              <a:t>Johns</a:t>
            </a:r>
            <a:r>
              <a:rPr lang="en-US" dirty="0"/>
              <a:t> </a:t>
            </a:r>
            <a:r>
              <a:rPr lang="en-US" b="1" dirty="0"/>
              <a:t>Hopkins University</a:t>
            </a:r>
            <a:br>
              <a:rPr lang="en-US" b="1" dirty="0"/>
            </a:br>
            <a:r>
              <a:rPr lang="en-US" dirty="0"/>
              <a:t>School of Medicine</a:t>
            </a:r>
            <a:br>
              <a:rPr lang="en-US" dirty="0"/>
            </a:br>
            <a:r>
              <a:rPr lang="en-US" dirty="0"/>
              <a:t>Center for Complementary and Alternative Medicine </a:t>
            </a:r>
            <a:r>
              <a:rPr lang="en-US" dirty="0">
                <a:hlinkClick r:id="rId10"/>
              </a:rPr>
              <a:t>www.hopkinsmedicine.org/cam</a:t>
            </a:r>
            <a:endParaRPr lang="en-US" dirty="0"/>
          </a:p>
          <a:p>
            <a:r>
              <a:rPr lang="en-US" b="1" dirty="0"/>
              <a:t>University of Maryland</a:t>
            </a:r>
            <a:br>
              <a:rPr lang="en-US" b="1" dirty="0"/>
            </a:br>
            <a:r>
              <a:rPr lang="en-US" dirty="0"/>
              <a:t>Center for Integrative Medicine</a:t>
            </a:r>
            <a:r>
              <a:rPr lang="en-US" b="1" dirty="0"/>
              <a:t> </a:t>
            </a:r>
            <a:br>
              <a:rPr lang="en-US" b="1" dirty="0"/>
            </a:br>
            <a:r>
              <a:rPr lang="en-US" dirty="0">
                <a:hlinkClick r:id="rId11"/>
              </a:rPr>
              <a:t>www.compmed.umm.edu</a:t>
            </a:r>
            <a:endParaRPr lang="en-US" dirty="0"/>
          </a:p>
          <a:p>
            <a:r>
              <a:rPr lang="en-US" b="1" dirty="0"/>
              <a:t>Boston University School of Medicine</a:t>
            </a:r>
            <a:br>
              <a:rPr lang="en-US" b="1" dirty="0"/>
            </a:br>
            <a:r>
              <a:rPr lang="en-US" dirty="0"/>
              <a:t>Program in Integrative Cross Cultural Care</a:t>
            </a:r>
            <a:br>
              <a:rPr lang="en-US" dirty="0"/>
            </a:br>
            <a:r>
              <a:rPr lang="en-US" dirty="0">
                <a:hlinkClick r:id="rId12"/>
              </a:rPr>
              <a:t>http://www.bu.edu/integrativemed</a:t>
            </a:r>
            <a:r>
              <a:rPr lang="en-US" dirty="0" smtClean="0">
                <a:hlinkClick r:id="rId12"/>
              </a:rPr>
              <a:t>/</a:t>
            </a:r>
            <a:endParaRPr lang="en-US" dirty="0"/>
          </a:p>
        </p:txBody>
      </p:sp>
    </p:spTree>
    <p:extLst>
      <p:ext uri="{BB962C8B-B14F-4D97-AF65-F5344CB8AC3E}">
        <p14:creationId xmlns:p14="http://schemas.microsoft.com/office/powerpoint/2010/main" val="480456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3358" y="164204"/>
            <a:ext cx="1625998" cy="789385"/>
          </a:xfrm>
          <a:prstGeom prst="rect">
            <a:avLst/>
          </a:prstGeom>
        </p:spPr>
      </p:pic>
      <p:sp>
        <p:nvSpPr>
          <p:cNvPr id="3" name="TextBox 2"/>
          <p:cNvSpPr txBox="1"/>
          <p:nvPr/>
        </p:nvSpPr>
        <p:spPr>
          <a:xfrm>
            <a:off x="404949" y="1711234"/>
            <a:ext cx="4480560" cy="4801314"/>
          </a:xfrm>
          <a:prstGeom prst="rect">
            <a:avLst/>
          </a:prstGeom>
          <a:noFill/>
        </p:spPr>
        <p:txBody>
          <a:bodyPr wrap="square" rtlCol="0">
            <a:spAutoFit/>
          </a:bodyPr>
          <a:lstStyle/>
          <a:p>
            <a:r>
              <a:rPr lang="en-US" b="1" dirty="0"/>
              <a:t>Harvard Medical School</a:t>
            </a:r>
            <a:r>
              <a:rPr lang="en-US" dirty="0"/>
              <a:t> </a:t>
            </a:r>
            <a:br>
              <a:rPr lang="en-US" dirty="0"/>
            </a:br>
            <a:r>
              <a:rPr lang="en-US" dirty="0" err="1"/>
              <a:t>Osher</a:t>
            </a:r>
            <a:r>
              <a:rPr lang="en-US" dirty="0"/>
              <a:t> Institute</a:t>
            </a:r>
            <a:br>
              <a:rPr lang="en-US" dirty="0"/>
            </a:br>
            <a:r>
              <a:rPr lang="en-US" dirty="0">
                <a:hlinkClick r:id="rId3"/>
              </a:rPr>
              <a:t>www.osher.hms.harvard.edu</a:t>
            </a:r>
            <a:endParaRPr lang="en-US" dirty="0"/>
          </a:p>
          <a:p>
            <a:r>
              <a:rPr lang="en-US" b="1" dirty="0"/>
              <a:t>University of Massachusetts Medical School</a:t>
            </a:r>
            <a:br>
              <a:rPr lang="en-US" b="1" dirty="0"/>
            </a:br>
            <a:r>
              <a:rPr lang="en-US" dirty="0"/>
              <a:t>Center for Mindfulness</a:t>
            </a:r>
            <a:r>
              <a:rPr lang="en-US" b="1" dirty="0"/>
              <a:t> </a:t>
            </a:r>
            <a:br>
              <a:rPr lang="en-US" b="1" dirty="0"/>
            </a:br>
            <a:r>
              <a:rPr lang="en-US" dirty="0">
                <a:hlinkClick r:id="rId4"/>
              </a:rPr>
              <a:t>www.umassmed.edu/cfm/index.aspx</a:t>
            </a:r>
            <a:endParaRPr lang="en-US" dirty="0"/>
          </a:p>
          <a:p>
            <a:r>
              <a:rPr lang="en-US" b="1" dirty="0"/>
              <a:t>University of Michigan</a:t>
            </a:r>
            <a:r>
              <a:rPr lang="en-US" dirty="0"/>
              <a:t> </a:t>
            </a:r>
            <a:r>
              <a:rPr lang="en-US" b="1" dirty="0"/>
              <a:t/>
            </a:r>
            <a:br>
              <a:rPr lang="en-US" b="1" dirty="0"/>
            </a:br>
            <a:r>
              <a:rPr lang="en-US" dirty="0"/>
              <a:t>Integrative Medicine</a:t>
            </a:r>
            <a:br>
              <a:rPr lang="en-US" dirty="0"/>
            </a:br>
            <a:r>
              <a:rPr lang="en-US" dirty="0">
                <a:hlinkClick r:id="rId5"/>
              </a:rPr>
              <a:t>www.</a:t>
            </a:r>
            <a:r>
              <a:rPr lang="en-US" dirty="0"/>
              <a:t> </a:t>
            </a:r>
            <a:r>
              <a:rPr lang="en-US" dirty="0">
                <a:hlinkClick r:id="rId6"/>
              </a:rPr>
              <a:t>med.umich.edu/</a:t>
            </a:r>
            <a:r>
              <a:rPr lang="en-US" dirty="0" err="1">
                <a:hlinkClick r:id="rId6"/>
              </a:rPr>
              <a:t>umim</a:t>
            </a:r>
            <a:endParaRPr lang="en-US" dirty="0"/>
          </a:p>
          <a:p>
            <a:r>
              <a:rPr lang="en-US" b="1" dirty="0"/>
              <a:t>Mayo Clinic</a:t>
            </a:r>
            <a:r>
              <a:rPr lang="en-US" dirty="0"/>
              <a:t> </a:t>
            </a:r>
            <a:br>
              <a:rPr lang="en-US" dirty="0"/>
            </a:br>
            <a:r>
              <a:rPr lang="en-US" dirty="0"/>
              <a:t>Complementary and Integrative Medicine Program</a:t>
            </a:r>
            <a:br>
              <a:rPr lang="en-US" dirty="0"/>
            </a:br>
            <a:r>
              <a:rPr lang="en-US" dirty="0">
                <a:hlinkClick r:id="rId7"/>
              </a:rPr>
              <a:t>www.mayoclinic.org/general-internal-medicine-rst/cimc.html</a:t>
            </a:r>
            <a:r>
              <a:rPr lang="en-US" dirty="0"/>
              <a:t> </a:t>
            </a:r>
            <a:br>
              <a:rPr lang="en-US" dirty="0"/>
            </a:br>
            <a:r>
              <a:rPr lang="en-US" dirty="0"/>
              <a:t>Research</a:t>
            </a:r>
            <a:br>
              <a:rPr lang="en-US" dirty="0"/>
            </a:br>
            <a:r>
              <a:rPr lang="en-US" dirty="0">
                <a:hlinkClick r:id="rId8"/>
              </a:rPr>
              <a:t>http://mayoresearch.mayo.edu/mayo/research/cimp</a:t>
            </a:r>
            <a:r>
              <a:rPr lang="en-US" dirty="0" smtClean="0">
                <a:hlinkClick r:id="rId8"/>
              </a:rPr>
              <a:t>/</a:t>
            </a:r>
            <a:endParaRPr lang="en-US" dirty="0"/>
          </a:p>
        </p:txBody>
      </p:sp>
      <p:sp>
        <p:nvSpPr>
          <p:cNvPr id="5" name="TextBox 4"/>
          <p:cNvSpPr txBox="1"/>
          <p:nvPr/>
        </p:nvSpPr>
        <p:spPr>
          <a:xfrm>
            <a:off x="6217920" y="1711234"/>
            <a:ext cx="5460274" cy="5078313"/>
          </a:xfrm>
          <a:prstGeom prst="rect">
            <a:avLst/>
          </a:prstGeom>
          <a:noFill/>
        </p:spPr>
        <p:txBody>
          <a:bodyPr wrap="square" rtlCol="0">
            <a:spAutoFit/>
          </a:bodyPr>
          <a:lstStyle/>
          <a:p>
            <a:r>
              <a:rPr lang="en-US" b="1" dirty="0"/>
              <a:t>University</a:t>
            </a:r>
            <a:r>
              <a:rPr lang="en-US" dirty="0"/>
              <a:t> </a:t>
            </a:r>
            <a:r>
              <a:rPr lang="en-US" b="1" dirty="0"/>
              <a:t>of Minnesota</a:t>
            </a:r>
            <a:r>
              <a:rPr lang="en-US" dirty="0"/>
              <a:t> </a:t>
            </a:r>
            <a:r>
              <a:rPr lang="en-US" b="1" dirty="0"/>
              <a:t/>
            </a:r>
            <a:br>
              <a:rPr lang="en-US" b="1" dirty="0"/>
            </a:br>
            <a:r>
              <a:rPr lang="en-US" dirty="0"/>
              <a:t>Center for Spirituality and Healing</a:t>
            </a:r>
            <a:br>
              <a:rPr lang="en-US" dirty="0"/>
            </a:br>
            <a:r>
              <a:rPr lang="en-US" dirty="0">
                <a:hlinkClick r:id="rId9"/>
              </a:rPr>
              <a:t>www.csh.umn.edu</a:t>
            </a:r>
            <a:endParaRPr lang="en-US" dirty="0"/>
          </a:p>
          <a:p>
            <a:r>
              <a:rPr lang="en-US" b="1" dirty="0"/>
              <a:t>University</a:t>
            </a:r>
            <a:r>
              <a:rPr lang="en-US" dirty="0"/>
              <a:t> </a:t>
            </a:r>
            <a:r>
              <a:rPr lang="en-US" b="1" dirty="0"/>
              <a:t>of Washington</a:t>
            </a:r>
            <a:r>
              <a:rPr lang="en-US" dirty="0"/>
              <a:t> </a:t>
            </a:r>
            <a:r>
              <a:rPr lang="en-US" b="1" dirty="0"/>
              <a:t/>
            </a:r>
            <a:br>
              <a:rPr lang="en-US" b="1" dirty="0"/>
            </a:br>
            <a:r>
              <a:rPr lang="en-US" dirty="0"/>
              <a:t>UW Integrative Health Program</a:t>
            </a:r>
            <a:r>
              <a:rPr lang="en-US" b="1" dirty="0"/>
              <a:t> </a:t>
            </a:r>
            <a:br>
              <a:rPr lang="en-US" b="1" dirty="0"/>
            </a:br>
            <a:r>
              <a:rPr lang="en-US" dirty="0">
                <a:hlinkClick r:id="rId10"/>
              </a:rPr>
              <a:t>www.uwcam.org</a:t>
            </a:r>
            <a:endParaRPr lang="en-US" dirty="0"/>
          </a:p>
          <a:p>
            <a:r>
              <a:rPr lang="en-US" b="1" dirty="0"/>
              <a:t>George Washington University </a:t>
            </a:r>
            <a:br>
              <a:rPr lang="en-US" b="1" dirty="0"/>
            </a:br>
            <a:r>
              <a:rPr lang="en-US" dirty="0"/>
              <a:t>Center for Integrative Medicine </a:t>
            </a:r>
            <a:r>
              <a:rPr lang="en-US" b="1" dirty="0"/>
              <a:t/>
            </a:r>
            <a:br>
              <a:rPr lang="en-US" b="1" dirty="0"/>
            </a:br>
            <a:r>
              <a:rPr lang="en-US" dirty="0">
                <a:hlinkClick r:id="rId11"/>
              </a:rPr>
              <a:t>www.integrativemedicinedc.com</a:t>
            </a:r>
            <a:endParaRPr lang="en-US" dirty="0"/>
          </a:p>
          <a:p>
            <a:r>
              <a:rPr lang="en-US" b="1" dirty="0"/>
              <a:t>Georgetown</a:t>
            </a:r>
            <a:r>
              <a:rPr lang="en-US" dirty="0"/>
              <a:t> </a:t>
            </a:r>
            <a:r>
              <a:rPr lang="en-US" b="1" dirty="0"/>
              <a:t>University</a:t>
            </a:r>
            <a:br>
              <a:rPr lang="en-US" b="1" dirty="0"/>
            </a:br>
            <a:r>
              <a:rPr lang="en-US" dirty="0"/>
              <a:t>School of Medicine</a:t>
            </a:r>
            <a:br>
              <a:rPr lang="en-US" dirty="0"/>
            </a:br>
            <a:r>
              <a:rPr lang="en-US" dirty="0">
                <a:hlinkClick r:id="rId12"/>
              </a:rPr>
              <a:t>http://www8.georgetown.edu/departments/</a:t>
            </a:r>
            <a:br>
              <a:rPr lang="en-US" dirty="0">
                <a:hlinkClick r:id="rId12"/>
              </a:rPr>
            </a:br>
            <a:r>
              <a:rPr lang="en-US" dirty="0">
                <a:hlinkClick r:id="rId12"/>
              </a:rPr>
              <a:t>physiology/cam/index.html</a:t>
            </a:r>
            <a:r>
              <a:rPr lang="en-US" dirty="0"/>
              <a:t> </a:t>
            </a:r>
            <a:br>
              <a:rPr lang="en-US" dirty="0"/>
            </a:br>
            <a:r>
              <a:rPr lang="en-US" dirty="0">
                <a:hlinkClick r:id="rId13"/>
              </a:rPr>
              <a:t>http://som.georgetown.edu/</a:t>
            </a:r>
            <a:endParaRPr lang="en-US" dirty="0"/>
          </a:p>
          <a:p>
            <a:r>
              <a:rPr lang="en-US" b="1" dirty="0"/>
              <a:t>University of Medicine and Dentistry of New Jersey</a:t>
            </a:r>
            <a:r>
              <a:rPr lang="en-US" dirty="0"/>
              <a:t> </a:t>
            </a:r>
            <a:r>
              <a:rPr lang="en-US" b="1" dirty="0"/>
              <a:t/>
            </a:r>
            <a:br>
              <a:rPr lang="en-US" b="1" dirty="0"/>
            </a:br>
            <a:r>
              <a:rPr lang="en-US" dirty="0"/>
              <a:t>Institute for Complementary &amp; Alternative Medicine</a:t>
            </a:r>
            <a:br>
              <a:rPr lang="en-US" dirty="0"/>
            </a:br>
            <a:r>
              <a:rPr lang="en-US" dirty="0">
                <a:hlinkClick r:id="rId14"/>
              </a:rPr>
              <a:t>www.umdnj.edu/icam</a:t>
            </a:r>
            <a:endParaRPr lang="en-US" dirty="0"/>
          </a:p>
          <a:p>
            <a:r>
              <a:rPr lang="en-US" dirty="0"/>
              <a:t> </a:t>
            </a:r>
          </a:p>
        </p:txBody>
      </p:sp>
    </p:spTree>
    <p:extLst>
      <p:ext uri="{BB962C8B-B14F-4D97-AF65-F5344CB8AC3E}">
        <p14:creationId xmlns:p14="http://schemas.microsoft.com/office/powerpoint/2010/main" val="3130632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3358" y="164204"/>
            <a:ext cx="1625998" cy="789385"/>
          </a:xfrm>
          <a:prstGeom prst="rect">
            <a:avLst/>
          </a:prstGeom>
        </p:spPr>
      </p:pic>
      <p:sp>
        <p:nvSpPr>
          <p:cNvPr id="2" name="TextBox 1"/>
          <p:cNvSpPr txBox="1"/>
          <p:nvPr/>
        </p:nvSpPr>
        <p:spPr>
          <a:xfrm>
            <a:off x="692332" y="1554479"/>
            <a:ext cx="4754880" cy="5909310"/>
          </a:xfrm>
          <a:prstGeom prst="rect">
            <a:avLst/>
          </a:prstGeom>
          <a:noFill/>
        </p:spPr>
        <p:txBody>
          <a:bodyPr wrap="square" rtlCol="0">
            <a:spAutoFit/>
          </a:bodyPr>
          <a:lstStyle/>
          <a:p>
            <a:r>
              <a:rPr lang="en-US" b="1" dirty="0"/>
              <a:t>University of New Mexico</a:t>
            </a:r>
            <a:br>
              <a:rPr lang="en-US" b="1" dirty="0"/>
            </a:br>
            <a:r>
              <a:rPr lang="en-US" dirty="0"/>
              <a:t>Health Science Center</a:t>
            </a:r>
            <a:r>
              <a:rPr lang="en-US" b="1" dirty="0"/>
              <a:t> </a:t>
            </a:r>
            <a:br>
              <a:rPr lang="en-US" b="1" dirty="0"/>
            </a:br>
            <a:r>
              <a:rPr lang="en-US" dirty="0">
                <a:hlinkClick r:id="rId3"/>
              </a:rPr>
              <a:t>hsc.unm.edu/</a:t>
            </a:r>
            <a:r>
              <a:rPr lang="en-US" dirty="0" err="1">
                <a:hlinkClick r:id="rId3"/>
              </a:rPr>
              <a:t>som</a:t>
            </a:r>
            <a:r>
              <a:rPr lang="en-US" dirty="0">
                <a:hlinkClick r:id="rId3"/>
              </a:rPr>
              <a:t>/</a:t>
            </a:r>
            <a:r>
              <a:rPr lang="en-US" dirty="0" err="1">
                <a:hlinkClick r:id="rId3"/>
              </a:rPr>
              <a:t>cfl</a:t>
            </a:r>
            <a:endParaRPr lang="en-US" dirty="0"/>
          </a:p>
          <a:p>
            <a:r>
              <a:rPr lang="en-US" b="1" dirty="0"/>
              <a:t>Albert</a:t>
            </a:r>
            <a:r>
              <a:rPr lang="en-US" dirty="0"/>
              <a:t> </a:t>
            </a:r>
            <a:r>
              <a:rPr lang="en-US" b="1" dirty="0"/>
              <a:t>Einstein College of Medicine of Yeshiva University</a:t>
            </a:r>
            <a:br>
              <a:rPr lang="en-US" b="1" dirty="0"/>
            </a:br>
            <a:r>
              <a:rPr lang="en-US" dirty="0"/>
              <a:t>Continuum Center for Health and Healing</a:t>
            </a:r>
            <a:r>
              <a:rPr lang="en-US" b="1" dirty="0"/>
              <a:t> </a:t>
            </a:r>
            <a:br>
              <a:rPr lang="en-US" b="1" dirty="0"/>
            </a:br>
            <a:r>
              <a:rPr lang="en-US" dirty="0">
                <a:hlinkClick r:id="rId4"/>
              </a:rPr>
              <a:t>www.healthandhealingny.org</a:t>
            </a:r>
            <a:endParaRPr lang="en-US" dirty="0"/>
          </a:p>
          <a:p>
            <a:r>
              <a:rPr lang="en-US" b="1" dirty="0"/>
              <a:t>Columbia</a:t>
            </a:r>
            <a:r>
              <a:rPr lang="en-US" dirty="0"/>
              <a:t> </a:t>
            </a:r>
            <a:r>
              <a:rPr lang="en-US" b="1" dirty="0"/>
              <a:t>University</a:t>
            </a:r>
            <a:r>
              <a:rPr lang="en-US" dirty="0"/>
              <a:t> </a:t>
            </a:r>
            <a:br>
              <a:rPr lang="en-US" dirty="0"/>
            </a:br>
            <a:r>
              <a:rPr lang="en-US" dirty="0"/>
              <a:t>Richard and </a:t>
            </a:r>
            <a:r>
              <a:rPr lang="en-US" dirty="0" err="1"/>
              <a:t>Hinda</a:t>
            </a:r>
            <a:r>
              <a:rPr lang="en-US" dirty="0"/>
              <a:t> Rosenthal Center for Complementary &amp; Alternative Medicine</a:t>
            </a:r>
            <a:br>
              <a:rPr lang="en-US" dirty="0"/>
            </a:br>
            <a:r>
              <a:rPr lang="en-US" dirty="0">
                <a:hlinkClick r:id="rId5"/>
              </a:rPr>
              <a:t>www.rosenthal.hs.columbia.edu</a:t>
            </a:r>
            <a:endParaRPr lang="en-US" dirty="0"/>
          </a:p>
          <a:p>
            <a:r>
              <a:rPr lang="en-US" b="1" dirty="0"/>
              <a:t>Mount Sinai Medical Center</a:t>
            </a:r>
            <a:endParaRPr lang="en-US" dirty="0"/>
          </a:p>
          <a:p>
            <a:r>
              <a:rPr lang="en-US" b="1" dirty="0"/>
              <a:t>Duke</a:t>
            </a:r>
            <a:r>
              <a:rPr lang="en-US" dirty="0"/>
              <a:t> </a:t>
            </a:r>
            <a:r>
              <a:rPr lang="en-US" b="1" dirty="0"/>
              <a:t>University</a:t>
            </a:r>
            <a:r>
              <a:rPr lang="en-US" dirty="0"/>
              <a:t> </a:t>
            </a:r>
            <a:br>
              <a:rPr lang="en-US" dirty="0"/>
            </a:br>
            <a:r>
              <a:rPr lang="en-US" dirty="0"/>
              <a:t>Duke Integrative Medicine</a:t>
            </a:r>
            <a:br>
              <a:rPr lang="en-US" dirty="0"/>
            </a:br>
            <a:r>
              <a:rPr lang="en-US" dirty="0">
                <a:hlinkClick r:id="rId6"/>
              </a:rPr>
              <a:t>www.dukeintegrativemedicine.org</a:t>
            </a:r>
            <a:endParaRPr lang="en-US" dirty="0"/>
          </a:p>
          <a:p>
            <a:r>
              <a:rPr lang="en-US" b="1" dirty="0"/>
              <a:t>University</a:t>
            </a:r>
            <a:r>
              <a:rPr lang="en-US" dirty="0"/>
              <a:t> </a:t>
            </a:r>
            <a:r>
              <a:rPr lang="en-US" b="1" dirty="0"/>
              <a:t>of North Carolina at Chapel Hill</a:t>
            </a:r>
            <a:r>
              <a:rPr lang="en-US" dirty="0"/>
              <a:t> </a:t>
            </a:r>
            <a:r>
              <a:rPr lang="en-US" b="1" dirty="0"/>
              <a:t/>
            </a:r>
            <a:br>
              <a:rPr lang="en-US" b="1" dirty="0"/>
            </a:br>
            <a:r>
              <a:rPr lang="en-US" dirty="0"/>
              <a:t>Program on Integrative Medicine</a:t>
            </a:r>
            <a:br>
              <a:rPr lang="en-US" dirty="0"/>
            </a:br>
            <a:r>
              <a:rPr lang="en-US" dirty="0">
                <a:hlinkClick r:id="rId7"/>
              </a:rPr>
              <a:t>pim.med.unc.edu</a:t>
            </a:r>
            <a:endParaRPr lang="en-US" dirty="0"/>
          </a:p>
          <a:p>
            <a:endParaRPr lang="en-US" dirty="0"/>
          </a:p>
          <a:p>
            <a:endParaRPr lang="en-US" dirty="0"/>
          </a:p>
          <a:p>
            <a:endParaRPr lang="en-US" dirty="0"/>
          </a:p>
        </p:txBody>
      </p:sp>
      <p:sp>
        <p:nvSpPr>
          <p:cNvPr id="3" name="TextBox 2"/>
          <p:cNvSpPr txBox="1"/>
          <p:nvPr/>
        </p:nvSpPr>
        <p:spPr>
          <a:xfrm>
            <a:off x="7106193" y="1345474"/>
            <a:ext cx="4493623" cy="5632311"/>
          </a:xfrm>
          <a:prstGeom prst="rect">
            <a:avLst/>
          </a:prstGeom>
          <a:noFill/>
        </p:spPr>
        <p:txBody>
          <a:bodyPr wrap="square" rtlCol="0">
            <a:spAutoFit/>
          </a:bodyPr>
          <a:lstStyle/>
          <a:p>
            <a:r>
              <a:rPr lang="en-US" b="1" dirty="0"/>
              <a:t>Wake Forest University School of Medicine</a:t>
            </a:r>
            <a:r>
              <a:rPr lang="en-US" dirty="0"/>
              <a:t> </a:t>
            </a:r>
            <a:br>
              <a:rPr lang="en-US" dirty="0"/>
            </a:br>
            <a:r>
              <a:rPr lang="en-US" dirty="0"/>
              <a:t>Center for Integrative Medicine</a:t>
            </a:r>
            <a:br>
              <a:rPr lang="en-US" dirty="0"/>
            </a:br>
            <a:r>
              <a:rPr lang="en-US" dirty="0">
                <a:hlinkClick r:id="rId8"/>
              </a:rPr>
              <a:t>http://www1.wfubmc.edu/cim/</a:t>
            </a:r>
            <a:endParaRPr lang="en-US" dirty="0"/>
          </a:p>
          <a:p>
            <a:r>
              <a:rPr lang="en-US" b="1" dirty="0"/>
              <a:t>The Ohio State University</a:t>
            </a:r>
            <a:br>
              <a:rPr lang="en-US" b="1" dirty="0"/>
            </a:br>
            <a:r>
              <a:rPr lang="en-US" dirty="0"/>
              <a:t>Center for Integrative Medicine</a:t>
            </a:r>
            <a:br>
              <a:rPr lang="en-US" dirty="0"/>
            </a:br>
            <a:r>
              <a:rPr lang="en-US" dirty="0">
                <a:hlinkClick r:id="rId9"/>
              </a:rPr>
              <a:t>www.medicalcenter.osu.edu/go/integrative</a:t>
            </a:r>
            <a:endParaRPr lang="en-US" dirty="0"/>
          </a:p>
          <a:p>
            <a:r>
              <a:rPr lang="en-US" b="1" dirty="0"/>
              <a:t>University of Cincinnati College of Medicine</a:t>
            </a:r>
            <a:endParaRPr lang="en-US" dirty="0"/>
          </a:p>
          <a:p>
            <a:r>
              <a:rPr lang="en-US" b="1" dirty="0"/>
              <a:t>Oregon Health and Science University</a:t>
            </a:r>
            <a:r>
              <a:rPr lang="en-US" dirty="0"/>
              <a:t> </a:t>
            </a:r>
            <a:br>
              <a:rPr lang="en-US" dirty="0"/>
            </a:br>
            <a:r>
              <a:rPr lang="en-US" dirty="0"/>
              <a:t>Women’s Primary Care and Integrative Medicine,</a:t>
            </a:r>
            <a:br>
              <a:rPr lang="en-US" dirty="0"/>
            </a:br>
            <a:r>
              <a:rPr lang="en-US" dirty="0"/>
              <a:t>Center for Women’s Health</a:t>
            </a:r>
            <a:br>
              <a:rPr lang="en-US" dirty="0"/>
            </a:br>
            <a:r>
              <a:rPr lang="en-US" dirty="0">
                <a:hlinkClick r:id="rId10"/>
              </a:rPr>
              <a:t>www.ohsu.edu/cam</a:t>
            </a:r>
            <a:r>
              <a:rPr lang="en-US" dirty="0"/>
              <a:t> </a:t>
            </a:r>
            <a:r>
              <a:rPr lang="en-US" dirty="0">
                <a:hlinkClick r:id="rId11"/>
              </a:rPr>
              <a:t/>
            </a:r>
            <a:br>
              <a:rPr lang="en-US" dirty="0">
                <a:hlinkClick r:id="rId11"/>
              </a:rPr>
            </a:br>
            <a:r>
              <a:rPr lang="en-US" dirty="0">
                <a:hlinkClick r:id="rId11"/>
              </a:rPr>
              <a:t>www.ohsuwomenshealth.com/services/doctors/</a:t>
            </a:r>
            <a:br>
              <a:rPr lang="en-US" dirty="0">
                <a:hlinkClick r:id="rId11"/>
              </a:rPr>
            </a:br>
            <a:r>
              <a:rPr lang="en-US" dirty="0">
                <a:hlinkClick r:id="rId11"/>
              </a:rPr>
              <a:t>integrative.html</a:t>
            </a:r>
            <a:endParaRPr lang="en-US" dirty="0"/>
          </a:p>
          <a:p>
            <a:r>
              <a:rPr lang="en-US" b="1" dirty="0"/>
              <a:t>Thomas Jefferson University</a:t>
            </a:r>
            <a:r>
              <a:rPr lang="en-US" dirty="0"/>
              <a:t> </a:t>
            </a:r>
            <a:br>
              <a:rPr lang="en-US" dirty="0"/>
            </a:br>
            <a:r>
              <a:rPr lang="en-US" dirty="0"/>
              <a:t>Jefferson Myrna </a:t>
            </a:r>
            <a:r>
              <a:rPr lang="en-US" dirty="0" err="1"/>
              <a:t>Brind</a:t>
            </a:r>
            <a:r>
              <a:rPr lang="en-US" dirty="0"/>
              <a:t> Center of Integrative Medicine</a:t>
            </a:r>
            <a:br>
              <a:rPr lang="en-US" dirty="0"/>
            </a:br>
            <a:r>
              <a:rPr lang="en-US" dirty="0">
                <a:hlinkClick r:id="rId12"/>
              </a:rPr>
              <a:t>jeffline.jefferson.edu/</a:t>
            </a:r>
            <a:r>
              <a:rPr lang="en-US" dirty="0" err="1">
                <a:hlinkClick r:id="rId12"/>
              </a:rPr>
              <a:t>jmbcim</a:t>
            </a:r>
            <a:r>
              <a:rPr lang="en-US" dirty="0"/>
              <a:t> </a:t>
            </a:r>
            <a:br>
              <a:rPr lang="en-US" dirty="0"/>
            </a:br>
            <a:r>
              <a:rPr lang="en-US" dirty="0" smtClean="0">
                <a:hlinkClick r:id="rId13"/>
              </a:rPr>
              <a:t>www.jeffersonhospital.org/cim</a:t>
            </a:r>
            <a:endParaRPr lang="en-US" dirty="0"/>
          </a:p>
        </p:txBody>
      </p:sp>
    </p:spTree>
    <p:extLst>
      <p:ext uri="{BB962C8B-B14F-4D97-AF65-F5344CB8AC3E}">
        <p14:creationId xmlns:p14="http://schemas.microsoft.com/office/powerpoint/2010/main" val="1168904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3358" y="164204"/>
            <a:ext cx="1625998" cy="789385"/>
          </a:xfrm>
          <a:prstGeom prst="rect">
            <a:avLst/>
          </a:prstGeom>
        </p:spPr>
      </p:pic>
      <p:sp>
        <p:nvSpPr>
          <p:cNvPr id="2" name="TextBox 1"/>
          <p:cNvSpPr txBox="1"/>
          <p:nvPr/>
        </p:nvSpPr>
        <p:spPr>
          <a:xfrm>
            <a:off x="1358537" y="1998617"/>
            <a:ext cx="4323806" cy="4524315"/>
          </a:xfrm>
          <a:prstGeom prst="rect">
            <a:avLst/>
          </a:prstGeom>
          <a:noFill/>
        </p:spPr>
        <p:txBody>
          <a:bodyPr wrap="square" rtlCol="0">
            <a:spAutoFit/>
          </a:bodyPr>
          <a:lstStyle/>
          <a:p>
            <a:r>
              <a:rPr lang="en-US" b="1" dirty="0"/>
              <a:t>University</a:t>
            </a:r>
            <a:r>
              <a:rPr lang="en-US" dirty="0"/>
              <a:t> </a:t>
            </a:r>
            <a:r>
              <a:rPr lang="en-US" b="1" dirty="0"/>
              <a:t>of Pennsylvania</a:t>
            </a:r>
            <a:r>
              <a:rPr lang="en-US" dirty="0"/>
              <a:t> </a:t>
            </a:r>
            <a:r>
              <a:rPr lang="en-US" b="1" dirty="0"/>
              <a:t/>
            </a:r>
            <a:br>
              <a:rPr lang="en-US" b="1" dirty="0"/>
            </a:br>
            <a:r>
              <a:rPr lang="en-US" dirty="0"/>
              <a:t>CAM at Penn</a:t>
            </a:r>
            <a:br>
              <a:rPr lang="en-US" dirty="0"/>
            </a:br>
            <a:r>
              <a:rPr lang="en-US" dirty="0">
                <a:hlinkClick r:id="rId3"/>
              </a:rPr>
              <a:t>www.med.upenn.edu/penncam</a:t>
            </a:r>
            <a:endParaRPr lang="en-US" dirty="0"/>
          </a:p>
          <a:p>
            <a:r>
              <a:rPr lang="en-US" b="1" dirty="0"/>
              <a:t>University of Pittsburgh</a:t>
            </a:r>
            <a:br>
              <a:rPr lang="en-US" b="1" dirty="0"/>
            </a:br>
            <a:r>
              <a:rPr lang="en-US" dirty="0"/>
              <a:t>Center for Integrative Medicine</a:t>
            </a:r>
            <a:r>
              <a:rPr lang="en-US" b="1" dirty="0"/>
              <a:t> </a:t>
            </a:r>
            <a:br>
              <a:rPr lang="en-US" b="1" dirty="0"/>
            </a:br>
            <a:r>
              <a:rPr lang="en-US" dirty="0">
                <a:hlinkClick r:id="rId4"/>
              </a:rPr>
              <a:t>http://integrativemedicine.upmc.com</a:t>
            </a:r>
            <a:endParaRPr lang="en-US" dirty="0"/>
          </a:p>
          <a:p>
            <a:r>
              <a:rPr lang="en-US" b="1" dirty="0"/>
              <a:t>Vanderbilt University</a:t>
            </a:r>
            <a:br>
              <a:rPr lang="en-US" b="1" dirty="0"/>
            </a:br>
            <a:r>
              <a:rPr lang="en-US" dirty="0"/>
              <a:t>Vanderbilt Center for Integrative Health</a:t>
            </a:r>
            <a:br>
              <a:rPr lang="en-US" dirty="0"/>
            </a:br>
            <a:r>
              <a:rPr lang="en-US" dirty="0">
                <a:hlinkClick r:id="rId5"/>
              </a:rPr>
              <a:t>www.vcih.org</a:t>
            </a:r>
            <a:r>
              <a:rPr lang="en-US" b="1" dirty="0"/>
              <a:t/>
            </a:r>
            <a:br>
              <a:rPr lang="en-US" b="1" dirty="0"/>
            </a:br>
            <a:r>
              <a:rPr lang="en-US" b="1" dirty="0"/>
              <a:t>University</a:t>
            </a:r>
            <a:r>
              <a:rPr lang="en-US" dirty="0"/>
              <a:t> </a:t>
            </a:r>
            <a:r>
              <a:rPr lang="en-US" b="1" dirty="0"/>
              <a:t>of Texas Medical</a:t>
            </a:r>
            <a:r>
              <a:rPr lang="en-US" dirty="0"/>
              <a:t> </a:t>
            </a:r>
            <a:r>
              <a:rPr lang="en-US" b="1" dirty="0"/>
              <a:t>Branch</a:t>
            </a:r>
            <a:r>
              <a:rPr lang="en-US" dirty="0"/>
              <a:t> </a:t>
            </a:r>
            <a:r>
              <a:rPr lang="en-US" b="1" dirty="0"/>
              <a:t/>
            </a:r>
            <a:br>
              <a:rPr lang="en-US" b="1" dirty="0"/>
            </a:br>
            <a:r>
              <a:rPr lang="en-US" dirty="0"/>
              <a:t>UTMB Integrative Health Care</a:t>
            </a:r>
            <a:br>
              <a:rPr lang="en-US" dirty="0"/>
            </a:br>
            <a:r>
              <a:rPr lang="en-US" dirty="0">
                <a:hlinkClick r:id="rId6"/>
              </a:rPr>
              <a:t>http://cam.utmb.edu/</a:t>
            </a:r>
            <a:endParaRPr lang="en-US" dirty="0"/>
          </a:p>
          <a:p>
            <a:r>
              <a:rPr lang="en-US" b="1" dirty="0"/>
              <a:t>University</a:t>
            </a:r>
            <a:r>
              <a:rPr lang="en-US" dirty="0"/>
              <a:t> </a:t>
            </a:r>
            <a:r>
              <a:rPr lang="en-US" b="1" dirty="0"/>
              <a:t>of Vermont College of Medicine</a:t>
            </a:r>
            <a:r>
              <a:rPr lang="en-US" dirty="0"/>
              <a:t> </a:t>
            </a:r>
            <a:r>
              <a:rPr lang="en-US" b="1" dirty="0"/>
              <a:t/>
            </a:r>
            <a:br>
              <a:rPr lang="en-US" b="1" dirty="0"/>
            </a:br>
            <a:r>
              <a:rPr lang="en-US" dirty="0"/>
              <a:t>Program in Integrative Medicine</a:t>
            </a:r>
            <a:br>
              <a:rPr lang="en-US" dirty="0"/>
            </a:br>
            <a:r>
              <a:rPr lang="en-US" dirty="0">
                <a:hlinkClick r:id="rId7"/>
              </a:rPr>
              <a:t>www.med.uvm.edu/integrativemedicine</a:t>
            </a:r>
            <a:endParaRPr lang="en-US" dirty="0"/>
          </a:p>
          <a:p>
            <a:endParaRPr lang="en-US" dirty="0"/>
          </a:p>
        </p:txBody>
      </p:sp>
    </p:spTree>
    <p:extLst>
      <p:ext uri="{BB962C8B-B14F-4D97-AF65-F5344CB8AC3E}">
        <p14:creationId xmlns:p14="http://schemas.microsoft.com/office/powerpoint/2010/main" val="148729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3358" y="164204"/>
            <a:ext cx="1625998" cy="789385"/>
          </a:xfrm>
          <a:prstGeom prst="rect">
            <a:avLst/>
          </a:prstGeom>
        </p:spPr>
      </p:pic>
      <p:sp>
        <p:nvSpPr>
          <p:cNvPr id="2" name="TextBox 1"/>
          <p:cNvSpPr txBox="1"/>
          <p:nvPr/>
        </p:nvSpPr>
        <p:spPr>
          <a:xfrm>
            <a:off x="3605348" y="3487783"/>
            <a:ext cx="2651760" cy="923330"/>
          </a:xfrm>
          <a:prstGeom prst="rect">
            <a:avLst/>
          </a:prstGeom>
          <a:noFill/>
        </p:spPr>
        <p:txBody>
          <a:bodyPr wrap="square" rtlCol="0">
            <a:spAutoFit/>
          </a:bodyPr>
          <a:lstStyle/>
          <a:p>
            <a:r>
              <a:rPr lang="en-US" sz="5400" dirty="0" smtClean="0"/>
              <a:t>Gracias</a:t>
            </a:r>
            <a:endParaRPr lang="en-US" sz="5400" dirty="0"/>
          </a:p>
        </p:txBody>
      </p:sp>
    </p:spTree>
    <p:extLst>
      <p:ext uri="{BB962C8B-B14F-4D97-AF65-F5344CB8AC3E}">
        <p14:creationId xmlns:p14="http://schemas.microsoft.com/office/powerpoint/2010/main" val="3090409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5359" y="510073"/>
            <a:ext cx="11030679" cy="2246769"/>
          </a:xfrm>
          <a:prstGeom prst="rect">
            <a:avLst/>
          </a:prstGeom>
          <a:noFill/>
        </p:spPr>
        <p:txBody>
          <a:bodyPr wrap="square" rtlCol="0">
            <a:spAutoFit/>
          </a:bodyPr>
          <a:lstStyle/>
          <a:p>
            <a:pPr algn="just"/>
            <a:r>
              <a:rPr lang="es-ES" sz="2000" dirty="0" smtClean="0"/>
              <a:t>Ciertas terapias, como la acupuntura, son probados para aliviar los efectos secundarios relacionados con el tratamiento, como dolor, náuseas, fatiga y ansiedad. Terapias espirituales, técnicas de meditación y respiración pueden promover la relajación y reducción del estrés durante y después del tratamiento. Suplementos y enfoques nutricionales pueden ayudar con la curación y la fatiga, y una variedad de otras técnicas que ofrecen beneficios preventivos pueden ser recomendados para las personas en riesgo de desarrollar cáncer. En última instancia, los mejores resultados de salud se alcanzan mediante el tratamiento integral del paciente y no sólo el cáncer.</a:t>
            </a:r>
            <a:endParaRPr lang="en-US" sz="2000" dirty="0"/>
          </a:p>
        </p:txBody>
      </p:sp>
      <p:pic>
        <p:nvPicPr>
          <p:cNvPr id="2050" name="Picture 2" descr="Image result for accupun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708" y="2882985"/>
            <a:ext cx="2571750" cy="178117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massage thera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4342" y="4624971"/>
            <a:ext cx="2466975" cy="184785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stretch>
            <a:fillRect/>
          </a:stretch>
        </p:blipFill>
        <p:spPr>
          <a:xfrm>
            <a:off x="5491317" y="2638990"/>
            <a:ext cx="1305092" cy="1742365"/>
          </a:xfrm>
          <a:prstGeom prst="rect">
            <a:avLst/>
          </a:prstGeom>
        </p:spPr>
      </p:pic>
      <p:pic>
        <p:nvPicPr>
          <p:cNvPr id="5" name="Picture 4"/>
          <p:cNvPicPr>
            <a:picLocks noChangeAspect="1"/>
          </p:cNvPicPr>
          <p:nvPr/>
        </p:nvPicPr>
        <p:blipFill>
          <a:blip r:embed="rId5"/>
          <a:stretch>
            <a:fillRect/>
          </a:stretch>
        </p:blipFill>
        <p:spPr>
          <a:xfrm>
            <a:off x="9057960" y="2742875"/>
            <a:ext cx="2847975" cy="1609725"/>
          </a:xfrm>
          <a:prstGeom prst="rect">
            <a:avLst/>
          </a:prstGeom>
        </p:spPr>
      </p:pic>
      <p:pic>
        <p:nvPicPr>
          <p:cNvPr id="6" name="Picture 5"/>
          <p:cNvPicPr>
            <a:picLocks noChangeAspect="1"/>
          </p:cNvPicPr>
          <p:nvPr/>
        </p:nvPicPr>
        <p:blipFill>
          <a:blip r:embed="rId6"/>
          <a:stretch>
            <a:fillRect/>
          </a:stretch>
        </p:blipFill>
        <p:spPr>
          <a:xfrm>
            <a:off x="7408001" y="5003345"/>
            <a:ext cx="2828925" cy="1619250"/>
          </a:xfrm>
          <a:prstGeom prst="rect">
            <a:avLst/>
          </a:prstGeom>
        </p:spPr>
      </p:pic>
      <p:sp>
        <p:nvSpPr>
          <p:cNvPr id="7" name="Rectangle 6"/>
          <p:cNvSpPr/>
          <p:nvPr/>
        </p:nvSpPr>
        <p:spPr>
          <a:xfrm>
            <a:off x="969064" y="4818679"/>
            <a:ext cx="1263038" cy="369332"/>
          </a:xfrm>
          <a:prstGeom prst="rect">
            <a:avLst/>
          </a:prstGeom>
        </p:spPr>
        <p:txBody>
          <a:bodyPr wrap="none">
            <a:spAutoFit/>
          </a:bodyPr>
          <a:lstStyle/>
          <a:p>
            <a:r>
              <a:rPr lang="es-ES" dirty="0"/>
              <a:t>acupuntura</a:t>
            </a:r>
            <a:endParaRPr lang="en-US" dirty="0"/>
          </a:p>
        </p:txBody>
      </p:sp>
      <p:sp>
        <p:nvSpPr>
          <p:cNvPr id="8" name="Rectangle 7"/>
          <p:cNvSpPr/>
          <p:nvPr/>
        </p:nvSpPr>
        <p:spPr>
          <a:xfrm>
            <a:off x="8118360" y="6552230"/>
            <a:ext cx="1408206" cy="369332"/>
          </a:xfrm>
          <a:prstGeom prst="rect">
            <a:avLst/>
          </a:prstGeom>
        </p:spPr>
        <p:txBody>
          <a:bodyPr wrap="none">
            <a:spAutoFit/>
          </a:bodyPr>
          <a:lstStyle/>
          <a:p>
            <a:r>
              <a:rPr lang="es-ES" dirty="0"/>
              <a:t>Suplementos</a:t>
            </a:r>
            <a:endParaRPr lang="en-US" dirty="0"/>
          </a:p>
        </p:txBody>
      </p:sp>
      <p:sp>
        <p:nvSpPr>
          <p:cNvPr id="9" name="Rectangle 8"/>
          <p:cNvSpPr/>
          <p:nvPr/>
        </p:nvSpPr>
        <p:spPr>
          <a:xfrm>
            <a:off x="9526566" y="4294829"/>
            <a:ext cx="2379369" cy="369332"/>
          </a:xfrm>
          <a:prstGeom prst="rect">
            <a:avLst/>
          </a:prstGeom>
        </p:spPr>
        <p:txBody>
          <a:bodyPr wrap="none">
            <a:spAutoFit/>
          </a:bodyPr>
          <a:lstStyle/>
          <a:p>
            <a:r>
              <a:rPr lang="en-US" dirty="0" err="1" smtClean="0"/>
              <a:t>enfoques</a:t>
            </a:r>
            <a:r>
              <a:rPr lang="en-US" dirty="0" smtClean="0"/>
              <a:t> </a:t>
            </a:r>
            <a:r>
              <a:rPr lang="en-US" dirty="0" err="1" smtClean="0"/>
              <a:t>nutricionales</a:t>
            </a:r>
            <a:r>
              <a:rPr lang="en-US" dirty="0" smtClean="0"/>
              <a:t> </a:t>
            </a:r>
            <a:endParaRPr lang="en-US" dirty="0"/>
          </a:p>
        </p:txBody>
      </p:sp>
      <p:sp>
        <p:nvSpPr>
          <p:cNvPr id="10" name="Rectangle 9"/>
          <p:cNvSpPr/>
          <p:nvPr/>
        </p:nvSpPr>
        <p:spPr>
          <a:xfrm>
            <a:off x="3295514" y="6437929"/>
            <a:ext cx="1924629" cy="369332"/>
          </a:xfrm>
          <a:prstGeom prst="rect">
            <a:avLst/>
          </a:prstGeom>
        </p:spPr>
        <p:txBody>
          <a:bodyPr wrap="none">
            <a:spAutoFit/>
          </a:bodyPr>
          <a:lstStyle/>
          <a:p>
            <a:r>
              <a:rPr lang="en-US" i="1" dirty="0" err="1" smtClean="0"/>
              <a:t>terapia</a:t>
            </a:r>
            <a:r>
              <a:rPr lang="en-US" i="1" dirty="0" smtClean="0"/>
              <a:t> de </a:t>
            </a:r>
            <a:r>
              <a:rPr lang="en-US" i="1" dirty="0" err="1" smtClean="0"/>
              <a:t>masaje</a:t>
            </a:r>
            <a:r>
              <a:rPr lang="en-US" dirty="0" smtClean="0"/>
              <a:t>.</a:t>
            </a:r>
            <a:endParaRPr lang="en-US" dirty="0"/>
          </a:p>
        </p:txBody>
      </p:sp>
      <p:sp>
        <p:nvSpPr>
          <p:cNvPr id="11" name="TextBox 10"/>
          <p:cNvSpPr txBox="1"/>
          <p:nvPr/>
        </p:nvSpPr>
        <p:spPr>
          <a:xfrm>
            <a:off x="6755615" y="2910597"/>
            <a:ext cx="2066848" cy="646331"/>
          </a:xfrm>
          <a:prstGeom prst="rect">
            <a:avLst/>
          </a:prstGeom>
          <a:noFill/>
        </p:spPr>
        <p:txBody>
          <a:bodyPr wrap="none" rtlCol="0">
            <a:spAutoFit/>
          </a:bodyPr>
          <a:lstStyle/>
          <a:p>
            <a:r>
              <a:rPr lang="en-US" dirty="0" err="1" smtClean="0"/>
              <a:t>Terapia</a:t>
            </a:r>
            <a:r>
              <a:rPr lang="en-US" dirty="0" smtClean="0"/>
              <a:t> </a:t>
            </a:r>
            <a:r>
              <a:rPr lang="en-US" dirty="0" err="1" smtClean="0"/>
              <a:t>Intravenosa</a:t>
            </a:r>
            <a:r>
              <a:rPr lang="en-US" dirty="0" smtClean="0"/>
              <a:t> </a:t>
            </a:r>
          </a:p>
          <a:p>
            <a:r>
              <a:rPr lang="en-US" dirty="0" smtClean="0"/>
              <a:t>de </a:t>
            </a:r>
            <a:r>
              <a:rPr lang="en-US" dirty="0" err="1" smtClean="0"/>
              <a:t>Vitamina</a:t>
            </a:r>
            <a:r>
              <a:rPr lang="en-US" dirty="0" smtClean="0"/>
              <a:t> C </a:t>
            </a:r>
            <a:endParaRPr lang="en-US" dirty="0"/>
          </a:p>
        </p:txBody>
      </p:sp>
    </p:spTree>
    <p:extLst>
      <p:ext uri="{BB962C8B-B14F-4D97-AF65-F5344CB8AC3E}">
        <p14:creationId xmlns:p14="http://schemas.microsoft.com/office/powerpoint/2010/main" val="184237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86445" y="770709"/>
            <a:ext cx="7516481" cy="369332"/>
          </a:xfrm>
          <a:prstGeom prst="rect">
            <a:avLst/>
          </a:prstGeom>
          <a:noFill/>
        </p:spPr>
        <p:txBody>
          <a:bodyPr wrap="none" rtlCol="0">
            <a:spAutoFit/>
          </a:bodyPr>
          <a:lstStyle/>
          <a:p>
            <a:r>
              <a:rPr lang="en-US" dirty="0" err="1" smtClean="0"/>
              <a:t>Ejemplos</a:t>
            </a:r>
            <a:r>
              <a:rPr lang="en-US" dirty="0" smtClean="0"/>
              <a:t> </a:t>
            </a:r>
            <a:r>
              <a:rPr lang="en-US" dirty="0" err="1" smtClean="0"/>
              <a:t>exitosos</a:t>
            </a:r>
            <a:r>
              <a:rPr lang="en-US" dirty="0" smtClean="0"/>
              <a:t> de </a:t>
            </a:r>
            <a:r>
              <a:rPr lang="en-US" dirty="0" err="1" smtClean="0"/>
              <a:t>servicios</a:t>
            </a:r>
            <a:r>
              <a:rPr lang="en-US" dirty="0" smtClean="0"/>
              <a:t> </a:t>
            </a:r>
            <a:r>
              <a:rPr lang="en-US" dirty="0" err="1" smtClean="0"/>
              <a:t>Integrativos</a:t>
            </a:r>
            <a:r>
              <a:rPr lang="en-US" dirty="0" smtClean="0"/>
              <a:t> en </a:t>
            </a:r>
            <a:r>
              <a:rPr lang="en-US" dirty="0" err="1" smtClean="0"/>
              <a:t>centros</a:t>
            </a:r>
            <a:r>
              <a:rPr lang="en-US" dirty="0" smtClean="0"/>
              <a:t> de Cancer en el </a:t>
            </a:r>
            <a:r>
              <a:rPr lang="en-US" dirty="0" err="1" smtClean="0"/>
              <a:t>mundo</a:t>
            </a:r>
            <a:r>
              <a:rPr lang="en-US" dirty="0" smtClean="0"/>
              <a:t>.</a:t>
            </a:r>
            <a:endParaRPr lang="en-US" dirty="0"/>
          </a:p>
        </p:txBody>
      </p:sp>
      <p:pic>
        <p:nvPicPr>
          <p:cNvPr id="3074" name="Picture 2" descr="Image result for logo of banner health md anders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726" y="1686731"/>
            <a:ext cx="1524000" cy="8382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978331" y="3631474"/>
            <a:ext cx="8765178" cy="2585323"/>
          </a:xfrm>
          <a:prstGeom prst="rect">
            <a:avLst/>
          </a:prstGeom>
          <a:noFill/>
        </p:spPr>
        <p:txBody>
          <a:bodyPr wrap="square" rtlCol="0">
            <a:spAutoFit/>
          </a:bodyPr>
          <a:lstStyle/>
          <a:p>
            <a:pPr algn="just"/>
            <a:r>
              <a:rPr lang="es-ES" dirty="0" smtClean="0"/>
              <a:t>Diseñado por expertos en </a:t>
            </a:r>
            <a:r>
              <a:rPr lang="es-ES" dirty="0" err="1" smtClean="0"/>
              <a:t>Oncologia</a:t>
            </a:r>
            <a:r>
              <a:rPr lang="es-ES" dirty="0" smtClean="0"/>
              <a:t> Integrativa:</a:t>
            </a:r>
          </a:p>
          <a:p>
            <a:pPr algn="just"/>
            <a:r>
              <a:rPr lang="es-ES" dirty="0" smtClean="0"/>
              <a:t/>
            </a:r>
            <a:br>
              <a:rPr lang="es-ES" dirty="0" smtClean="0"/>
            </a:br>
            <a:r>
              <a:rPr lang="es-ES" dirty="0" smtClean="0"/>
              <a:t>La labor del Servicio de Medicina Integral representa la meta de MSK de ofrecer la mejor atención posible a nuestros pacientes - en todo lo que podamos. Nuestros programas son muy populares complementos a los tratamientos médicos que puede recibir, como la cirugía, la radioterapia y la quimioterapia, y estamos investigando continuamente y explorar los beneficios de nuestros programas para las personas con cáncer a través de estudios clínicos y colaboraciones de investigación entre nuestro servicio y MSK Departamento de Medicina.</a:t>
            </a:r>
            <a:endParaRPr lang="en-US" dirty="0"/>
          </a:p>
        </p:txBody>
      </p:sp>
      <p:pic>
        <p:nvPicPr>
          <p:cNvPr id="5" name="Picture 4"/>
          <p:cNvPicPr>
            <a:picLocks noChangeAspect="1"/>
          </p:cNvPicPr>
          <p:nvPr/>
        </p:nvPicPr>
        <p:blipFill>
          <a:blip r:embed="rId3"/>
          <a:stretch>
            <a:fillRect/>
          </a:stretch>
        </p:blipFill>
        <p:spPr>
          <a:xfrm>
            <a:off x="212916" y="4034497"/>
            <a:ext cx="2543175" cy="533400"/>
          </a:xfrm>
          <a:prstGeom prst="rect">
            <a:avLst/>
          </a:prstGeom>
        </p:spPr>
      </p:pic>
      <p:sp>
        <p:nvSpPr>
          <p:cNvPr id="6" name="TextBox 5"/>
          <p:cNvSpPr txBox="1"/>
          <p:nvPr/>
        </p:nvSpPr>
        <p:spPr>
          <a:xfrm>
            <a:off x="2978331" y="1605232"/>
            <a:ext cx="8765178" cy="1477328"/>
          </a:xfrm>
          <a:prstGeom prst="rect">
            <a:avLst/>
          </a:prstGeom>
          <a:noFill/>
        </p:spPr>
        <p:txBody>
          <a:bodyPr wrap="square" rtlCol="0">
            <a:spAutoFit/>
          </a:bodyPr>
          <a:lstStyle/>
          <a:p>
            <a:pPr algn="just"/>
            <a:r>
              <a:rPr lang="es-ES" dirty="0" smtClean="0"/>
              <a:t>Dr. Gabriel López, MD, médico de Medicina Integral Centro y Director Médico, proporcionará orientación sobre un enfoque global e integrador para el tratamiento del cáncer que abarca una variedad de áreas, incluyendo los riesgos y beneficios del uso de hierbas y suplementos, acupuntura, masajes, meditación oncología y otras terapias no convencionales</a:t>
            </a:r>
            <a:endParaRPr lang="en-US" dirty="0"/>
          </a:p>
        </p:txBody>
      </p:sp>
      <p:pic>
        <p:nvPicPr>
          <p:cNvPr id="8" name="Picture 7"/>
          <p:cNvPicPr>
            <a:picLocks noChangeAspect="1"/>
          </p:cNvPicPr>
          <p:nvPr/>
        </p:nvPicPr>
        <p:blipFill>
          <a:blip r:embed="rId4"/>
          <a:stretch>
            <a:fillRect/>
          </a:stretch>
        </p:blipFill>
        <p:spPr>
          <a:xfrm>
            <a:off x="193358" y="164204"/>
            <a:ext cx="1625998" cy="789385"/>
          </a:xfrm>
          <a:prstGeom prst="rect">
            <a:avLst/>
          </a:prstGeom>
        </p:spPr>
      </p:pic>
    </p:spTree>
    <p:extLst>
      <p:ext uri="{BB962C8B-B14F-4D97-AF65-F5344CB8AC3E}">
        <p14:creationId xmlns:p14="http://schemas.microsoft.com/office/powerpoint/2010/main" val="3864869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0557" y="612943"/>
            <a:ext cx="7516481" cy="369332"/>
          </a:xfrm>
          <a:prstGeom prst="rect">
            <a:avLst/>
          </a:prstGeom>
          <a:noFill/>
        </p:spPr>
        <p:txBody>
          <a:bodyPr wrap="none" rtlCol="0">
            <a:spAutoFit/>
          </a:bodyPr>
          <a:lstStyle/>
          <a:p>
            <a:r>
              <a:rPr lang="en-US" dirty="0" err="1" smtClean="0"/>
              <a:t>Ejemplos</a:t>
            </a:r>
            <a:r>
              <a:rPr lang="en-US" dirty="0" smtClean="0"/>
              <a:t> </a:t>
            </a:r>
            <a:r>
              <a:rPr lang="en-US" dirty="0" err="1" smtClean="0"/>
              <a:t>exsitosos</a:t>
            </a:r>
            <a:r>
              <a:rPr lang="en-US" dirty="0" smtClean="0"/>
              <a:t> de </a:t>
            </a:r>
            <a:r>
              <a:rPr lang="en-US" dirty="0" err="1" smtClean="0"/>
              <a:t>servicios</a:t>
            </a:r>
            <a:r>
              <a:rPr lang="en-US" dirty="0" smtClean="0"/>
              <a:t> </a:t>
            </a:r>
            <a:r>
              <a:rPr lang="en-US" dirty="0" err="1" smtClean="0"/>
              <a:t>Integrativos</a:t>
            </a:r>
            <a:r>
              <a:rPr lang="en-US" dirty="0" smtClean="0"/>
              <a:t> </a:t>
            </a:r>
            <a:r>
              <a:rPr lang="en-US" dirty="0" err="1" smtClean="0"/>
              <a:t>en</a:t>
            </a:r>
            <a:r>
              <a:rPr lang="en-US" dirty="0" smtClean="0"/>
              <a:t> </a:t>
            </a:r>
            <a:r>
              <a:rPr lang="en-US" dirty="0" err="1" smtClean="0"/>
              <a:t>centros</a:t>
            </a:r>
            <a:r>
              <a:rPr lang="en-US" dirty="0" smtClean="0"/>
              <a:t> de Cancer </a:t>
            </a:r>
            <a:r>
              <a:rPr lang="en-US" dirty="0" err="1" smtClean="0"/>
              <a:t>en</a:t>
            </a:r>
            <a:r>
              <a:rPr lang="en-US" dirty="0" smtClean="0"/>
              <a:t> el </a:t>
            </a:r>
            <a:r>
              <a:rPr lang="en-US" dirty="0" err="1" smtClean="0"/>
              <a:t>mundo</a:t>
            </a:r>
            <a:endParaRPr lang="en-US" dirty="0"/>
          </a:p>
        </p:txBody>
      </p:sp>
      <p:pic>
        <p:nvPicPr>
          <p:cNvPr id="7" name="Picture 6"/>
          <p:cNvPicPr>
            <a:picLocks noChangeAspect="1"/>
          </p:cNvPicPr>
          <p:nvPr/>
        </p:nvPicPr>
        <p:blipFill>
          <a:blip r:embed="rId2"/>
          <a:stretch>
            <a:fillRect/>
          </a:stretch>
        </p:blipFill>
        <p:spPr>
          <a:xfrm>
            <a:off x="193358" y="1718685"/>
            <a:ext cx="2457450" cy="685800"/>
          </a:xfrm>
          <a:prstGeom prst="rect">
            <a:avLst/>
          </a:prstGeom>
        </p:spPr>
      </p:pic>
      <p:sp>
        <p:nvSpPr>
          <p:cNvPr id="8" name="TextBox 7"/>
          <p:cNvSpPr txBox="1"/>
          <p:nvPr/>
        </p:nvSpPr>
        <p:spPr>
          <a:xfrm>
            <a:off x="2949673" y="1068754"/>
            <a:ext cx="8804177" cy="2585323"/>
          </a:xfrm>
          <a:prstGeom prst="rect">
            <a:avLst/>
          </a:prstGeom>
          <a:noFill/>
        </p:spPr>
        <p:txBody>
          <a:bodyPr wrap="square" rtlCol="0">
            <a:spAutoFit/>
          </a:bodyPr>
          <a:lstStyle/>
          <a:p>
            <a:r>
              <a:rPr lang="es-ES" dirty="0" smtClean="0"/>
              <a:t>En </a:t>
            </a:r>
            <a:r>
              <a:rPr lang="en-US" dirty="0" smtClean="0"/>
              <a:t>Cancer Treatment Centers of America® (CTCA), </a:t>
            </a:r>
            <a:r>
              <a:rPr lang="es-ES" dirty="0" smtClean="0"/>
              <a:t>ofrecemos el tratamiento del cáncer del estado de la técnica en un ambiente acogedor, para que usted y su familia pueden centrarse en la curación.</a:t>
            </a:r>
            <a:br>
              <a:rPr lang="es-ES" dirty="0" smtClean="0"/>
            </a:br>
            <a:r>
              <a:rPr lang="es-ES" dirty="0" smtClean="0"/>
              <a:t>Utilizamos tecnología de punta para tratar la agresividad del cáncer. Al mismo tiempo, le apoyamos con la nutrición y otras terapias, porque sabemos que el manejo de los efectos secundarios del tratamiento del cáncer es la mitad de la batalla.</a:t>
            </a:r>
            <a:br>
              <a:rPr lang="es-ES" dirty="0" smtClean="0"/>
            </a:br>
            <a:r>
              <a:rPr lang="es-ES" dirty="0" smtClean="0"/>
              <a:t>En CTCA®, recibirá la atención continua de un equipo dedicado, incluyendo oncólogos, cirujanos y otros médicos de atención integradoras. La mayor parte o la totalidad de sus pruebas de diagnóstico y los tratamientos se llevan a cabo en nuestro hospital.</a:t>
            </a:r>
            <a:endParaRPr lang="en-US" dirty="0"/>
          </a:p>
        </p:txBody>
      </p:sp>
      <p:sp>
        <p:nvSpPr>
          <p:cNvPr id="9" name="TextBox 8"/>
          <p:cNvSpPr txBox="1"/>
          <p:nvPr/>
        </p:nvSpPr>
        <p:spPr>
          <a:xfrm>
            <a:off x="2965800" y="3800583"/>
            <a:ext cx="7652084" cy="369332"/>
          </a:xfrm>
          <a:prstGeom prst="rect">
            <a:avLst/>
          </a:prstGeom>
          <a:noFill/>
        </p:spPr>
        <p:txBody>
          <a:bodyPr wrap="square" rtlCol="0">
            <a:spAutoFit/>
          </a:bodyPr>
          <a:lstStyle/>
          <a:p>
            <a:r>
              <a:rPr lang="en-US" dirty="0" smtClean="0"/>
              <a:t>http://www.cancercenter.com/ctca-difference/integrative-cancer-treatment/</a:t>
            </a:r>
            <a:endParaRPr lang="en-US" dirty="0"/>
          </a:p>
        </p:txBody>
      </p:sp>
      <p:sp>
        <p:nvSpPr>
          <p:cNvPr id="10" name="TextBox 9"/>
          <p:cNvSpPr txBox="1"/>
          <p:nvPr/>
        </p:nvSpPr>
        <p:spPr>
          <a:xfrm>
            <a:off x="686835" y="4762073"/>
            <a:ext cx="2686050" cy="1754326"/>
          </a:xfrm>
          <a:prstGeom prst="rect">
            <a:avLst/>
          </a:prstGeom>
          <a:noFill/>
        </p:spPr>
        <p:txBody>
          <a:bodyPr wrap="square" rtlCol="0">
            <a:spAutoFit/>
          </a:bodyPr>
          <a:lstStyle/>
          <a:p>
            <a:r>
              <a:rPr lang="en-US" dirty="0" smtClean="0">
                <a:hlinkClick r:id="rId3"/>
              </a:rPr>
              <a:t>Acupuncture</a:t>
            </a:r>
            <a:r>
              <a:rPr lang="en-US" dirty="0" smtClean="0"/>
              <a:t>                               </a:t>
            </a:r>
          </a:p>
          <a:p>
            <a:r>
              <a:rPr lang="en-US" dirty="0" smtClean="0">
                <a:hlinkClick r:id="rId4"/>
              </a:rPr>
              <a:t>Cancer drugs</a:t>
            </a:r>
            <a:endParaRPr lang="en-US" dirty="0" smtClean="0"/>
          </a:p>
          <a:p>
            <a:r>
              <a:rPr lang="en-US" dirty="0" smtClean="0">
                <a:hlinkClick r:id="rId5"/>
              </a:rPr>
              <a:t>Chemotherapy</a:t>
            </a:r>
            <a:endParaRPr lang="en-US" dirty="0" smtClean="0"/>
          </a:p>
          <a:p>
            <a:r>
              <a:rPr lang="en-US" dirty="0" smtClean="0">
                <a:hlinkClick r:id="rId6"/>
              </a:rPr>
              <a:t>Chiropractic care</a:t>
            </a:r>
            <a:endParaRPr lang="en-US" dirty="0" smtClean="0"/>
          </a:p>
          <a:p>
            <a:r>
              <a:rPr lang="en-US" dirty="0" smtClean="0">
                <a:hlinkClick r:id="rId7"/>
              </a:rPr>
              <a:t>Clinical trials</a:t>
            </a:r>
            <a:endParaRPr lang="en-US" dirty="0" smtClean="0"/>
          </a:p>
          <a:p>
            <a:r>
              <a:rPr lang="en-US" dirty="0" smtClean="0">
                <a:hlinkClick r:id="rId8"/>
              </a:rPr>
              <a:t>Diagnostics</a:t>
            </a:r>
            <a:endParaRPr lang="en-US" dirty="0" smtClean="0"/>
          </a:p>
        </p:txBody>
      </p:sp>
      <p:sp>
        <p:nvSpPr>
          <p:cNvPr id="11" name="TextBox 10"/>
          <p:cNvSpPr txBox="1"/>
          <p:nvPr/>
        </p:nvSpPr>
        <p:spPr>
          <a:xfrm>
            <a:off x="3372885" y="4721496"/>
            <a:ext cx="2971800" cy="2308324"/>
          </a:xfrm>
          <a:prstGeom prst="rect">
            <a:avLst/>
          </a:prstGeom>
          <a:noFill/>
        </p:spPr>
        <p:txBody>
          <a:bodyPr wrap="square" rtlCol="0">
            <a:spAutoFit/>
          </a:bodyPr>
          <a:lstStyle/>
          <a:p>
            <a:r>
              <a:rPr lang="en-US" dirty="0" smtClean="0">
                <a:hlinkClick r:id="rId9"/>
              </a:rPr>
              <a:t>Genetics</a:t>
            </a:r>
            <a:endParaRPr lang="en-US" dirty="0" smtClean="0"/>
          </a:p>
          <a:p>
            <a:r>
              <a:rPr lang="en-US" dirty="0" smtClean="0">
                <a:hlinkClick r:id="rId10"/>
              </a:rPr>
              <a:t>Gastroenterology</a:t>
            </a:r>
            <a:endParaRPr lang="en-US" dirty="0" smtClean="0"/>
          </a:p>
          <a:p>
            <a:r>
              <a:rPr lang="en-US" dirty="0" smtClean="0">
                <a:hlinkClick r:id="rId11"/>
              </a:rPr>
              <a:t>Gynecologic oncology</a:t>
            </a:r>
            <a:endParaRPr lang="en-US" dirty="0" smtClean="0"/>
          </a:p>
          <a:p>
            <a:r>
              <a:rPr lang="en-US" dirty="0" smtClean="0">
                <a:hlinkClick r:id="rId12"/>
              </a:rPr>
              <a:t>Hematologic oncology</a:t>
            </a:r>
            <a:endParaRPr lang="en-US" dirty="0" smtClean="0"/>
          </a:p>
          <a:p>
            <a:r>
              <a:rPr lang="en-US" dirty="0" smtClean="0">
                <a:hlinkClick r:id="rId13"/>
              </a:rPr>
              <a:t>Hormone therapy</a:t>
            </a:r>
            <a:endParaRPr lang="en-US" dirty="0" smtClean="0"/>
          </a:p>
          <a:p>
            <a:r>
              <a:rPr lang="en-US" dirty="0" smtClean="0">
                <a:hlinkClick r:id="rId14"/>
              </a:rPr>
              <a:t>Mind-body medicine</a:t>
            </a:r>
            <a:endParaRPr lang="en-US" dirty="0" smtClean="0"/>
          </a:p>
          <a:p>
            <a:r>
              <a:rPr lang="en-US" dirty="0" smtClean="0">
                <a:hlinkClick r:id="rId15"/>
              </a:rPr>
              <a:t>Naturopathic medicine</a:t>
            </a:r>
            <a:endParaRPr lang="en-US" dirty="0" smtClean="0"/>
          </a:p>
          <a:p>
            <a:endParaRPr lang="en-US" dirty="0"/>
          </a:p>
        </p:txBody>
      </p:sp>
      <p:sp>
        <p:nvSpPr>
          <p:cNvPr id="12" name="TextBox 11"/>
          <p:cNvSpPr txBox="1"/>
          <p:nvPr/>
        </p:nvSpPr>
        <p:spPr>
          <a:xfrm>
            <a:off x="6791842" y="4762073"/>
            <a:ext cx="2419350" cy="2308324"/>
          </a:xfrm>
          <a:prstGeom prst="rect">
            <a:avLst/>
          </a:prstGeom>
          <a:noFill/>
        </p:spPr>
        <p:txBody>
          <a:bodyPr wrap="square" rtlCol="0">
            <a:spAutoFit/>
          </a:bodyPr>
          <a:lstStyle/>
          <a:p>
            <a:r>
              <a:rPr lang="en-US" dirty="0" smtClean="0">
                <a:hlinkClick r:id="rId16"/>
              </a:rPr>
              <a:t>Neurosurgery</a:t>
            </a:r>
            <a:endParaRPr lang="en-US" dirty="0" smtClean="0"/>
          </a:p>
          <a:p>
            <a:r>
              <a:rPr lang="en-US" dirty="0" smtClean="0">
                <a:hlinkClick r:id="rId17"/>
              </a:rPr>
              <a:t>Nutrition therapy</a:t>
            </a:r>
            <a:endParaRPr lang="en-US" dirty="0" smtClean="0"/>
          </a:p>
          <a:p>
            <a:r>
              <a:rPr lang="en-US" dirty="0" smtClean="0">
                <a:hlinkClick r:id="rId18"/>
              </a:rPr>
              <a:t>Image enhancement</a:t>
            </a:r>
            <a:endParaRPr lang="en-US" dirty="0" smtClean="0"/>
          </a:p>
          <a:p>
            <a:r>
              <a:rPr lang="en-US" dirty="0" smtClean="0">
                <a:hlinkClick r:id="rId19"/>
              </a:rPr>
              <a:t>Immunotherapy</a:t>
            </a:r>
            <a:endParaRPr lang="en-US" dirty="0" smtClean="0"/>
          </a:p>
          <a:p>
            <a:r>
              <a:rPr lang="en-US" dirty="0" smtClean="0">
                <a:hlinkClick r:id="rId20"/>
              </a:rPr>
              <a:t>Interventional radiology</a:t>
            </a:r>
            <a:endParaRPr lang="en-US" dirty="0" smtClean="0"/>
          </a:p>
          <a:p>
            <a:r>
              <a:rPr lang="en-US" dirty="0" smtClean="0">
                <a:hlinkClick r:id="rId21"/>
              </a:rPr>
              <a:t>Interventional pulmonology</a:t>
            </a:r>
            <a:endParaRPr lang="en-US" dirty="0" smtClean="0"/>
          </a:p>
          <a:p>
            <a:endParaRPr lang="en-US" dirty="0"/>
          </a:p>
        </p:txBody>
      </p:sp>
      <p:sp>
        <p:nvSpPr>
          <p:cNvPr id="13" name="TextBox 12"/>
          <p:cNvSpPr txBox="1"/>
          <p:nvPr/>
        </p:nvSpPr>
        <p:spPr>
          <a:xfrm>
            <a:off x="9653761" y="4536830"/>
            <a:ext cx="2343150" cy="2862322"/>
          </a:xfrm>
          <a:prstGeom prst="rect">
            <a:avLst/>
          </a:prstGeom>
          <a:noFill/>
        </p:spPr>
        <p:txBody>
          <a:bodyPr wrap="square" rtlCol="0">
            <a:spAutoFit/>
          </a:bodyPr>
          <a:lstStyle/>
          <a:p>
            <a:r>
              <a:rPr lang="en-US" dirty="0" smtClean="0">
                <a:hlinkClick r:id="rId22"/>
              </a:rPr>
              <a:t>Oncology rehabilitation</a:t>
            </a:r>
            <a:endParaRPr lang="en-US" dirty="0" smtClean="0"/>
          </a:p>
          <a:p>
            <a:r>
              <a:rPr lang="en-US" dirty="0" smtClean="0">
                <a:hlinkClick r:id="rId23"/>
              </a:rPr>
              <a:t>Orthopedic oncology</a:t>
            </a:r>
            <a:endParaRPr lang="en-US" dirty="0" smtClean="0"/>
          </a:p>
          <a:p>
            <a:r>
              <a:rPr lang="en-US" dirty="0" smtClean="0">
                <a:hlinkClick r:id="rId24"/>
              </a:rPr>
              <a:t>Pain management</a:t>
            </a:r>
            <a:endParaRPr lang="en-US" dirty="0" smtClean="0"/>
          </a:p>
          <a:p>
            <a:r>
              <a:rPr lang="en-US" dirty="0" smtClean="0">
                <a:hlinkClick r:id="rId25"/>
              </a:rPr>
              <a:t>Radiation therapy</a:t>
            </a:r>
            <a:endParaRPr lang="en-US" dirty="0" smtClean="0"/>
          </a:p>
          <a:p>
            <a:r>
              <a:rPr lang="en-US" dirty="0" smtClean="0">
                <a:hlinkClick r:id="rId26"/>
              </a:rPr>
              <a:t>Spiritual support</a:t>
            </a:r>
            <a:endParaRPr lang="en-US" dirty="0" smtClean="0"/>
          </a:p>
          <a:p>
            <a:r>
              <a:rPr lang="en-US" dirty="0" smtClean="0">
                <a:hlinkClick r:id="rId27"/>
              </a:rPr>
              <a:t>Surgical oncology</a:t>
            </a:r>
            <a:endParaRPr lang="en-US" dirty="0" smtClean="0"/>
          </a:p>
          <a:p>
            <a:r>
              <a:rPr lang="en-US" dirty="0" smtClean="0">
                <a:hlinkClick r:id="rId28"/>
              </a:rPr>
              <a:t>Survivorship support</a:t>
            </a:r>
            <a:endParaRPr lang="en-US" dirty="0" smtClean="0"/>
          </a:p>
          <a:p>
            <a:endParaRPr lang="en-US" dirty="0" smtClean="0"/>
          </a:p>
          <a:p>
            <a:endParaRPr lang="en-US" dirty="0"/>
          </a:p>
        </p:txBody>
      </p:sp>
      <p:pic>
        <p:nvPicPr>
          <p:cNvPr id="14" name="Picture 13"/>
          <p:cNvPicPr>
            <a:picLocks noChangeAspect="1"/>
          </p:cNvPicPr>
          <p:nvPr/>
        </p:nvPicPr>
        <p:blipFill>
          <a:blip r:embed="rId29"/>
          <a:stretch>
            <a:fillRect/>
          </a:stretch>
        </p:blipFill>
        <p:spPr>
          <a:xfrm>
            <a:off x="193358" y="164204"/>
            <a:ext cx="1625998" cy="789385"/>
          </a:xfrm>
          <a:prstGeom prst="rect">
            <a:avLst/>
          </a:prstGeom>
        </p:spPr>
      </p:pic>
    </p:spTree>
    <p:extLst>
      <p:ext uri="{BB962C8B-B14F-4D97-AF65-F5344CB8AC3E}">
        <p14:creationId xmlns:p14="http://schemas.microsoft.com/office/powerpoint/2010/main" val="612652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2916" y="182880"/>
            <a:ext cx="2707023" cy="369332"/>
          </a:xfrm>
          <a:prstGeom prst="rect">
            <a:avLst/>
          </a:prstGeom>
        </p:spPr>
        <p:txBody>
          <a:bodyPr wrap="none">
            <a:spAutoFit/>
          </a:bodyPr>
          <a:lstStyle/>
          <a:p>
            <a:r>
              <a:rPr lang="es-PE" dirty="0" smtClean="0"/>
              <a:t>Fundación </a:t>
            </a:r>
            <a:r>
              <a:rPr lang="es-PE" dirty="0" err="1" smtClean="0"/>
              <a:t>OncoIntegrativa</a:t>
            </a:r>
            <a:endParaRPr lang="en-US" dirty="0"/>
          </a:p>
        </p:txBody>
      </p:sp>
      <p:sp>
        <p:nvSpPr>
          <p:cNvPr id="2" name="TextBox 1"/>
          <p:cNvSpPr txBox="1"/>
          <p:nvPr/>
        </p:nvSpPr>
        <p:spPr>
          <a:xfrm>
            <a:off x="2586445" y="770709"/>
            <a:ext cx="7516481" cy="369332"/>
          </a:xfrm>
          <a:prstGeom prst="rect">
            <a:avLst/>
          </a:prstGeom>
          <a:noFill/>
        </p:spPr>
        <p:txBody>
          <a:bodyPr wrap="none" rtlCol="0">
            <a:spAutoFit/>
          </a:bodyPr>
          <a:lstStyle/>
          <a:p>
            <a:r>
              <a:rPr lang="en-US" dirty="0" err="1" smtClean="0"/>
              <a:t>Ejemplos</a:t>
            </a:r>
            <a:r>
              <a:rPr lang="en-US" dirty="0" smtClean="0"/>
              <a:t> </a:t>
            </a:r>
            <a:r>
              <a:rPr lang="en-US" dirty="0" err="1" smtClean="0"/>
              <a:t>exitosos</a:t>
            </a:r>
            <a:r>
              <a:rPr lang="en-US" dirty="0" smtClean="0"/>
              <a:t> de </a:t>
            </a:r>
            <a:r>
              <a:rPr lang="en-US" dirty="0" err="1" smtClean="0"/>
              <a:t>servicios</a:t>
            </a:r>
            <a:r>
              <a:rPr lang="en-US" dirty="0" smtClean="0"/>
              <a:t> </a:t>
            </a:r>
            <a:r>
              <a:rPr lang="en-US" dirty="0" err="1" smtClean="0"/>
              <a:t>Integrativos</a:t>
            </a:r>
            <a:r>
              <a:rPr lang="en-US" dirty="0" smtClean="0"/>
              <a:t> en </a:t>
            </a:r>
            <a:r>
              <a:rPr lang="en-US" dirty="0" err="1" smtClean="0"/>
              <a:t>centros</a:t>
            </a:r>
            <a:r>
              <a:rPr lang="en-US" dirty="0" smtClean="0"/>
              <a:t> de Cancer en el </a:t>
            </a:r>
            <a:r>
              <a:rPr lang="en-US" dirty="0" err="1" smtClean="0"/>
              <a:t>mundo</a:t>
            </a:r>
            <a:r>
              <a:rPr lang="en-US" dirty="0" smtClean="0"/>
              <a:t>.</a:t>
            </a:r>
            <a:endParaRPr lang="en-US" dirty="0"/>
          </a:p>
        </p:txBody>
      </p:sp>
      <p:pic>
        <p:nvPicPr>
          <p:cNvPr id="7" name="Picture 6"/>
          <p:cNvPicPr>
            <a:picLocks noChangeAspect="1"/>
          </p:cNvPicPr>
          <p:nvPr/>
        </p:nvPicPr>
        <p:blipFill>
          <a:blip r:embed="rId2"/>
          <a:stretch>
            <a:fillRect/>
          </a:stretch>
        </p:blipFill>
        <p:spPr>
          <a:xfrm>
            <a:off x="1664438" y="1386552"/>
            <a:ext cx="9182100" cy="1171575"/>
          </a:xfrm>
          <a:prstGeom prst="rect">
            <a:avLst/>
          </a:prstGeom>
        </p:spPr>
      </p:pic>
      <p:sp>
        <p:nvSpPr>
          <p:cNvPr id="11" name="TextBox 10"/>
          <p:cNvSpPr txBox="1"/>
          <p:nvPr/>
        </p:nvSpPr>
        <p:spPr>
          <a:xfrm>
            <a:off x="1767579" y="2975212"/>
            <a:ext cx="8891322" cy="2308324"/>
          </a:xfrm>
          <a:prstGeom prst="rect">
            <a:avLst/>
          </a:prstGeom>
          <a:noFill/>
        </p:spPr>
        <p:txBody>
          <a:bodyPr wrap="square" rtlCol="0">
            <a:spAutoFit/>
          </a:bodyPr>
          <a:lstStyle/>
          <a:p>
            <a:r>
              <a:rPr lang="es-ES" dirty="0" smtClean="0"/>
              <a:t>Va a consultar con un oncólogo certificado por el consejo entrenado tanto en la medicina convencional y complementaria. Usted recibirá un conjunto guiada profesionalmente y orientado al personal de las recomendaciones que combina una gama de terapias, que le proporciona un enfoque integral y un plan de tratamiento integral. Además de nuestros servicios clínicos, tenemos clases gratuitas para las personas con cáncer y sus cuidadores, así como una extensa página web sobre el Cáncer y Nutrición.</a:t>
            </a:r>
          </a:p>
          <a:p>
            <a:endParaRPr lang="es-ES" dirty="0"/>
          </a:p>
          <a:p>
            <a:endParaRPr lang="en-US" dirty="0"/>
          </a:p>
        </p:txBody>
      </p:sp>
      <p:sp>
        <p:nvSpPr>
          <p:cNvPr id="12" name="TextBox 11"/>
          <p:cNvSpPr txBox="1"/>
          <p:nvPr/>
        </p:nvSpPr>
        <p:spPr>
          <a:xfrm>
            <a:off x="1767579" y="4729538"/>
            <a:ext cx="8761863" cy="369332"/>
          </a:xfrm>
          <a:prstGeom prst="rect">
            <a:avLst/>
          </a:prstGeom>
          <a:noFill/>
        </p:spPr>
        <p:txBody>
          <a:bodyPr wrap="square" rtlCol="0">
            <a:spAutoFit/>
          </a:bodyPr>
          <a:lstStyle/>
          <a:p>
            <a:r>
              <a:rPr lang="en-US" i="1" dirty="0" smtClean="0"/>
              <a:t>http://www.osher.ucsf.edu/patient-care/treatments-services/integrative-cancer-care/</a:t>
            </a:r>
            <a:endParaRPr lang="en-US" i="1" dirty="0"/>
          </a:p>
        </p:txBody>
      </p:sp>
    </p:spTree>
    <p:extLst>
      <p:ext uri="{BB962C8B-B14F-4D97-AF65-F5344CB8AC3E}">
        <p14:creationId xmlns:p14="http://schemas.microsoft.com/office/powerpoint/2010/main" val="313338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2916" y="182880"/>
            <a:ext cx="2707023" cy="369332"/>
          </a:xfrm>
          <a:prstGeom prst="rect">
            <a:avLst/>
          </a:prstGeom>
        </p:spPr>
        <p:txBody>
          <a:bodyPr wrap="none">
            <a:spAutoFit/>
          </a:bodyPr>
          <a:lstStyle/>
          <a:p>
            <a:r>
              <a:rPr lang="es-PE" dirty="0" smtClean="0"/>
              <a:t>Fundación </a:t>
            </a:r>
            <a:r>
              <a:rPr lang="es-PE" dirty="0" err="1" smtClean="0"/>
              <a:t>OncoIntegrativa</a:t>
            </a:r>
            <a:endParaRPr lang="en-US" dirty="0"/>
          </a:p>
        </p:txBody>
      </p:sp>
      <p:sp>
        <p:nvSpPr>
          <p:cNvPr id="2" name="TextBox 1"/>
          <p:cNvSpPr txBox="1"/>
          <p:nvPr/>
        </p:nvSpPr>
        <p:spPr>
          <a:xfrm>
            <a:off x="3166281" y="552212"/>
            <a:ext cx="8584442" cy="2862322"/>
          </a:xfrm>
          <a:prstGeom prst="rect">
            <a:avLst/>
          </a:prstGeom>
          <a:noFill/>
        </p:spPr>
        <p:txBody>
          <a:bodyPr wrap="square" rtlCol="0">
            <a:spAutoFit/>
          </a:bodyPr>
          <a:lstStyle/>
          <a:p>
            <a:r>
              <a:rPr lang="es-ES" dirty="0" smtClean="0"/>
              <a:t>City of Hope es líder mundial en la investigación y el tratamiento del cáncer, de la diabetes y otras enfermedades graves. Hacemos milagros de carácter científico que ayudan a que las personas vuelvan a llevar una vida plena.</a:t>
            </a:r>
          </a:p>
          <a:p>
            <a:r>
              <a:rPr lang="es-ES" dirty="0" smtClean="0"/>
              <a:t>Nuestro método se centra en la compasión y este mismo principio es la fuerza impulsora que está detrás de todos nuestros hallazgos.</a:t>
            </a:r>
          </a:p>
          <a:p>
            <a:r>
              <a:rPr lang="es-ES" dirty="0" smtClean="0"/>
              <a:t>City of Hope fue fundada en 1913 y es uno de los 45 centros integrales del cáncer del país, designado así por el Instituto Nacional del Cáncer.</a:t>
            </a:r>
          </a:p>
          <a:p>
            <a:r>
              <a:rPr lang="es-ES" dirty="0" smtClean="0"/>
              <a:t>Cada tratamiento innovador que desarrollamos brinda a las personas la oportunidad de vivir más tiempo, con mejor calidad de vida y plenitud.</a:t>
            </a:r>
          </a:p>
          <a:p>
            <a:endParaRPr lang="en-US" dirty="0"/>
          </a:p>
        </p:txBody>
      </p:sp>
      <p:pic>
        <p:nvPicPr>
          <p:cNvPr id="4" name="Picture 3"/>
          <p:cNvPicPr>
            <a:picLocks noChangeAspect="1"/>
          </p:cNvPicPr>
          <p:nvPr/>
        </p:nvPicPr>
        <p:blipFill>
          <a:blip r:embed="rId2"/>
          <a:stretch>
            <a:fillRect/>
          </a:stretch>
        </p:blipFill>
        <p:spPr>
          <a:xfrm>
            <a:off x="430686" y="1551864"/>
            <a:ext cx="1285875" cy="533400"/>
          </a:xfrm>
          <a:prstGeom prst="rect">
            <a:avLst/>
          </a:prstGeom>
        </p:spPr>
      </p:pic>
      <p:pic>
        <p:nvPicPr>
          <p:cNvPr id="7170" name="Picture 2" descr="Oasis of Hope Hospit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370" y="3831313"/>
            <a:ext cx="2524125" cy="9525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166281" y="3831313"/>
            <a:ext cx="8639033" cy="3416320"/>
          </a:xfrm>
          <a:prstGeom prst="rect">
            <a:avLst/>
          </a:prstGeom>
          <a:noFill/>
        </p:spPr>
        <p:txBody>
          <a:bodyPr wrap="square" rtlCol="0">
            <a:spAutoFit/>
          </a:bodyPr>
          <a:lstStyle/>
          <a:p>
            <a:pPr algn="just"/>
            <a:r>
              <a:rPr lang="es-ES" dirty="0"/>
              <a:t>El Oasis of Hope diferencia el tratamiento del </a:t>
            </a:r>
            <a:r>
              <a:rPr lang="es-ES" dirty="0" smtClean="0"/>
              <a:t>cáncer.</a:t>
            </a:r>
          </a:p>
          <a:p>
            <a:pPr algn="just"/>
            <a:r>
              <a:rPr lang="es-ES" dirty="0"/>
              <a:t/>
            </a:r>
            <a:br>
              <a:rPr lang="es-ES" dirty="0"/>
            </a:br>
            <a:r>
              <a:rPr lang="es-ES" dirty="0"/>
              <a:t/>
            </a:r>
            <a:br>
              <a:rPr lang="es-ES" dirty="0"/>
            </a:br>
            <a:r>
              <a:rPr lang="es-ES" dirty="0" smtClean="0"/>
              <a:t>Los </a:t>
            </a:r>
            <a:r>
              <a:rPr lang="en-US" dirty="0" err="1" smtClean="0"/>
              <a:t>tratamientos</a:t>
            </a:r>
            <a:r>
              <a:rPr lang="en-US" dirty="0" smtClean="0"/>
              <a:t> </a:t>
            </a:r>
            <a:r>
              <a:rPr lang="en-US" dirty="0"/>
              <a:t>contra el </a:t>
            </a:r>
            <a:r>
              <a:rPr lang="en-US" dirty="0" err="1"/>
              <a:t>cáncer</a:t>
            </a:r>
            <a:r>
              <a:rPr lang="en-US" dirty="0"/>
              <a:t> que se </a:t>
            </a:r>
            <a:r>
              <a:rPr lang="en-US" dirty="0" err="1"/>
              <a:t>ofrecen</a:t>
            </a:r>
            <a:r>
              <a:rPr lang="en-US" dirty="0"/>
              <a:t> en el Oasis of Hope Hospital son </a:t>
            </a:r>
            <a:r>
              <a:rPr lang="en-US" dirty="0" err="1"/>
              <a:t>personalizado</a:t>
            </a:r>
            <a:r>
              <a:rPr lang="en-US" dirty="0"/>
              <a:t>, integral e </a:t>
            </a:r>
            <a:r>
              <a:rPr lang="en-US" dirty="0" err="1"/>
              <a:t>integradora</a:t>
            </a:r>
            <a:r>
              <a:rPr lang="en-US" dirty="0"/>
              <a:t>, </a:t>
            </a:r>
            <a:r>
              <a:rPr lang="en-US" dirty="0" err="1"/>
              <a:t>permanente</a:t>
            </a:r>
            <a:r>
              <a:rPr lang="en-US" dirty="0"/>
              <a:t> y </a:t>
            </a:r>
            <a:r>
              <a:rPr lang="en-US" dirty="0" err="1"/>
              <a:t>dinámica</a:t>
            </a:r>
            <a:r>
              <a:rPr lang="en-US" dirty="0" smtClean="0"/>
              <a:t>.</a:t>
            </a:r>
          </a:p>
          <a:p>
            <a:pPr algn="just"/>
            <a:r>
              <a:rPr lang="en-US" dirty="0" err="1" smtClean="0"/>
              <a:t>Nuestro</a:t>
            </a:r>
            <a:r>
              <a:rPr lang="en-US" dirty="0" smtClean="0"/>
              <a:t> </a:t>
            </a:r>
            <a:r>
              <a:rPr lang="en-US" dirty="0" err="1"/>
              <a:t>equipo</a:t>
            </a:r>
            <a:r>
              <a:rPr lang="en-US" dirty="0"/>
              <a:t> de </a:t>
            </a:r>
            <a:r>
              <a:rPr lang="en-US" dirty="0" err="1"/>
              <a:t>científicos</a:t>
            </a:r>
            <a:r>
              <a:rPr lang="en-US" dirty="0"/>
              <a:t> y personal </a:t>
            </a:r>
            <a:r>
              <a:rPr lang="en-US" dirty="0" err="1"/>
              <a:t>médico</a:t>
            </a:r>
            <a:r>
              <a:rPr lang="en-US" dirty="0"/>
              <a:t> </a:t>
            </a:r>
            <a:r>
              <a:rPr lang="en-US" dirty="0" err="1"/>
              <a:t>experimentado</a:t>
            </a:r>
            <a:r>
              <a:rPr lang="en-US" dirty="0"/>
              <a:t> </a:t>
            </a:r>
            <a:r>
              <a:rPr lang="en-US" dirty="0" err="1"/>
              <a:t>proporcionará</a:t>
            </a:r>
            <a:r>
              <a:rPr lang="en-US" dirty="0"/>
              <a:t> </a:t>
            </a:r>
            <a:r>
              <a:rPr lang="en-US" dirty="0" err="1"/>
              <a:t>atención</a:t>
            </a:r>
            <a:r>
              <a:rPr lang="en-US" dirty="0"/>
              <a:t> integral para </a:t>
            </a:r>
            <a:r>
              <a:rPr lang="en-US" dirty="0" err="1"/>
              <a:t>apoyar</a:t>
            </a:r>
            <a:r>
              <a:rPr lang="en-US" dirty="0"/>
              <a:t> </a:t>
            </a:r>
            <a:r>
              <a:rPr lang="en-US" dirty="0" err="1"/>
              <a:t>física</a:t>
            </a:r>
            <a:r>
              <a:rPr lang="en-US" dirty="0"/>
              <a:t>, </a:t>
            </a:r>
            <a:r>
              <a:rPr lang="en-US" dirty="0" err="1"/>
              <a:t>emocional</a:t>
            </a:r>
            <a:r>
              <a:rPr lang="en-US" dirty="0"/>
              <a:t> y </a:t>
            </a:r>
            <a:r>
              <a:rPr lang="en-US" dirty="0" err="1"/>
              <a:t>espiritualmente</a:t>
            </a:r>
            <a:r>
              <a:rPr lang="en-US" dirty="0"/>
              <a:t>, y </a:t>
            </a:r>
            <a:r>
              <a:rPr lang="en-US" dirty="0" err="1"/>
              <a:t>animamos</a:t>
            </a:r>
            <a:r>
              <a:rPr lang="en-US" dirty="0"/>
              <a:t> a </a:t>
            </a:r>
            <a:r>
              <a:rPr lang="en-US" dirty="0" err="1"/>
              <a:t>todos</a:t>
            </a:r>
            <a:r>
              <a:rPr lang="en-US" dirty="0"/>
              <a:t> </a:t>
            </a:r>
            <a:r>
              <a:rPr lang="en-US" dirty="0" err="1"/>
              <a:t>nuestros</a:t>
            </a:r>
            <a:r>
              <a:rPr lang="en-US" dirty="0"/>
              <a:t> </a:t>
            </a:r>
            <a:r>
              <a:rPr lang="en-US" dirty="0" err="1"/>
              <a:t>pacientes</a:t>
            </a:r>
            <a:r>
              <a:rPr lang="en-US" dirty="0"/>
              <a:t> a </a:t>
            </a:r>
            <a:r>
              <a:rPr lang="en-US" dirty="0" err="1"/>
              <a:t>tomar</a:t>
            </a:r>
            <a:r>
              <a:rPr lang="en-US" dirty="0"/>
              <a:t> un </a:t>
            </a:r>
            <a:r>
              <a:rPr lang="en-US" dirty="0" err="1"/>
              <a:t>papel</a:t>
            </a:r>
            <a:r>
              <a:rPr lang="en-US" dirty="0"/>
              <a:t> </a:t>
            </a:r>
            <a:r>
              <a:rPr lang="en-US" dirty="0" err="1"/>
              <a:t>activo</a:t>
            </a:r>
            <a:r>
              <a:rPr lang="en-US" dirty="0"/>
              <a:t> en el </a:t>
            </a:r>
            <a:r>
              <a:rPr lang="en-US" dirty="0" err="1"/>
              <a:t>proceso</a:t>
            </a:r>
            <a:r>
              <a:rPr lang="en-US" dirty="0"/>
              <a:t> de </a:t>
            </a:r>
            <a:r>
              <a:rPr lang="en-US" dirty="0" err="1"/>
              <a:t>curación</a:t>
            </a:r>
            <a:r>
              <a:rPr lang="en-US" dirty="0"/>
              <a:t>. Los </a:t>
            </a:r>
            <a:r>
              <a:rPr lang="en-US" dirty="0" err="1"/>
              <a:t>pacientes</a:t>
            </a:r>
            <a:r>
              <a:rPr lang="en-US" dirty="0"/>
              <a:t> </a:t>
            </a:r>
            <a:r>
              <a:rPr lang="en-US" dirty="0" err="1"/>
              <a:t>en</a:t>
            </a:r>
            <a:r>
              <a:rPr lang="en-US" dirty="0"/>
              <a:t> Oasis of Hope </a:t>
            </a:r>
            <a:r>
              <a:rPr lang="en-US" dirty="0" err="1"/>
              <a:t>están</a:t>
            </a:r>
            <a:r>
              <a:rPr lang="en-US" dirty="0"/>
              <a:t> </a:t>
            </a:r>
            <a:r>
              <a:rPr lang="en-US" dirty="0" err="1"/>
              <a:t>inscritos</a:t>
            </a:r>
            <a:r>
              <a:rPr lang="en-US" dirty="0"/>
              <a:t> </a:t>
            </a:r>
            <a:r>
              <a:rPr lang="en-US" dirty="0" err="1"/>
              <a:t>en</a:t>
            </a:r>
            <a:r>
              <a:rPr lang="en-US" dirty="0"/>
              <a:t> el principal </a:t>
            </a:r>
            <a:r>
              <a:rPr lang="en-US" dirty="0" err="1"/>
              <a:t>protocolo</a:t>
            </a:r>
            <a:r>
              <a:rPr lang="en-US" dirty="0"/>
              <a:t> </a:t>
            </a:r>
            <a:r>
              <a:rPr lang="en-US" dirty="0" err="1"/>
              <a:t>conocido</a:t>
            </a:r>
            <a:r>
              <a:rPr lang="en-US" dirty="0"/>
              <a:t> </a:t>
            </a:r>
            <a:r>
              <a:rPr lang="en-US" dirty="0" err="1"/>
              <a:t>como</a:t>
            </a:r>
            <a:r>
              <a:rPr lang="en-US" dirty="0"/>
              <a:t> Contreras </a:t>
            </a:r>
            <a:r>
              <a:rPr lang="en-US" dirty="0" err="1"/>
              <a:t>metabólico</a:t>
            </a:r>
            <a:r>
              <a:rPr lang="en-US" dirty="0"/>
              <a:t> </a:t>
            </a:r>
            <a:r>
              <a:rPr lang="en-US" dirty="0" err="1"/>
              <a:t>Terapia</a:t>
            </a:r>
            <a:r>
              <a:rPr lang="en-US" dirty="0"/>
              <a:t> </a:t>
            </a:r>
            <a:r>
              <a:rPr lang="en-US" dirty="0" err="1"/>
              <a:t>Integrativa</a:t>
            </a:r>
            <a:r>
              <a:rPr lang="en-US" dirty="0"/>
              <a:t> (CMIT), que se divide </a:t>
            </a:r>
            <a:r>
              <a:rPr lang="en-US" dirty="0" err="1"/>
              <a:t>en</a:t>
            </a:r>
            <a:r>
              <a:rPr lang="en-US" dirty="0"/>
              <a:t> </a:t>
            </a:r>
            <a:r>
              <a:rPr lang="en-US" dirty="0" err="1"/>
              <a:t>tres</a:t>
            </a:r>
            <a:r>
              <a:rPr lang="en-US" dirty="0"/>
              <a:t> </a:t>
            </a:r>
            <a:r>
              <a:rPr lang="en-US" dirty="0" err="1"/>
              <a:t>protocolos</a:t>
            </a:r>
            <a:r>
              <a:rPr lang="en-US" dirty="0"/>
              <a:t> </a:t>
            </a:r>
            <a:r>
              <a:rPr lang="en-US" dirty="0" err="1"/>
              <a:t>básicos</a:t>
            </a:r>
            <a:r>
              <a:rPr lang="en-US" dirty="0"/>
              <a:t>: CMIT-Q, CMIT-C y CMIT-IL.</a:t>
            </a:r>
            <a:br>
              <a:rPr lang="en-US" dirty="0"/>
            </a:br>
            <a:r>
              <a:rPr lang="en-US" dirty="0"/>
              <a:t/>
            </a:r>
            <a:br>
              <a:rPr lang="en-US" dirty="0"/>
            </a:br>
            <a:endParaRPr lang="en-US" dirty="0"/>
          </a:p>
        </p:txBody>
      </p:sp>
    </p:spTree>
    <p:extLst>
      <p:ext uri="{BB962C8B-B14F-4D97-AF65-F5344CB8AC3E}">
        <p14:creationId xmlns:p14="http://schemas.microsoft.com/office/powerpoint/2010/main" val="2589583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73166"/>
            <a:ext cx="2707023" cy="369332"/>
          </a:xfrm>
          <a:prstGeom prst="rect">
            <a:avLst/>
          </a:prstGeom>
        </p:spPr>
        <p:txBody>
          <a:bodyPr wrap="none">
            <a:spAutoFit/>
          </a:bodyPr>
          <a:lstStyle/>
          <a:p>
            <a:r>
              <a:rPr lang="es-PE" dirty="0" smtClean="0"/>
              <a:t>Fundación </a:t>
            </a:r>
            <a:r>
              <a:rPr lang="es-PE" dirty="0" err="1" smtClean="0"/>
              <a:t>OncoIntegrativa</a:t>
            </a:r>
            <a:endParaRPr lang="en-US" dirty="0"/>
          </a:p>
        </p:txBody>
      </p:sp>
      <p:sp>
        <p:nvSpPr>
          <p:cNvPr id="2" name="TextBox 1"/>
          <p:cNvSpPr txBox="1"/>
          <p:nvPr/>
        </p:nvSpPr>
        <p:spPr>
          <a:xfrm>
            <a:off x="2707023" y="182880"/>
            <a:ext cx="9373814" cy="7294305"/>
          </a:xfrm>
          <a:prstGeom prst="rect">
            <a:avLst/>
          </a:prstGeom>
          <a:noFill/>
        </p:spPr>
        <p:txBody>
          <a:bodyPr wrap="square" rtlCol="0">
            <a:spAutoFit/>
          </a:bodyPr>
          <a:lstStyle/>
          <a:p>
            <a:pPr algn="just"/>
            <a:r>
              <a:rPr lang="en-US" dirty="0" smtClean="0"/>
              <a:t>El </a:t>
            </a:r>
            <a:r>
              <a:rPr lang="en-US" dirty="0" err="1" smtClean="0"/>
              <a:t>tratamiento</a:t>
            </a:r>
            <a:r>
              <a:rPr lang="en-US" dirty="0" smtClean="0"/>
              <a:t> del </a:t>
            </a:r>
            <a:r>
              <a:rPr lang="en-US" dirty="0" err="1" smtClean="0"/>
              <a:t>cáncer</a:t>
            </a:r>
            <a:r>
              <a:rPr lang="en-US" dirty="0" smtClean="0"/>
              <a:t> </a:t>
            </a:r>
            <a:r>
              <a:rPr lang="en-US" dirty="0" err="1" smtClean="0"/>
              <a:t>personalizada</a:t>
            </a:r>
            <a:r>
              <a:rPr lang="en-US" dirty="0" smtClean="0"/>
              <a:t>:</a:t>
            </a:r>
          </a:p>
          <a:p>
            <a:pPr algn="just"/>
            <a:r>
              <a:rPr lang="en-US" dirty="0" smtClean="0"/>
              <a:t/>
            </a:r>
            <a:br>
              <a:rPr lang="en-US" dirty="0" smtClean="0"/>
            </a:br>
            <a:r>
              <a:rPr lang="en-US" dirty="0" smtClean="0"/>
              <a:t>La </a:t>
            </a:r>
            <a:r>
              <a:rPr lang="en-US" dirty="0" err="1" smtClean="0"/>
              <a:t>elección</a:t>
            </a:r>
            <a:r>
              <a:rPr lang="en-US" dirty="0" smtClean="0"/>
              <a:t> del </a:t>
            </a:r>
            <a:r>
              <a:rPr lang="en-US" dirty="0" err="1" smtClean="0"/>
              <a:t>tratamiento</a:t>
            </a:r>
            <a:r>
              <a:rPr lang="en-US" dirty="0" smtClean="0"/>
              <a:t> </a:t>
            </a:r>
            <a:r>
              <a:rPr lang="en-US" dirty="0" err="1" smtClean="0"/>
              <a:t>dependerá</a:t>
            </a:r>
            <a:r>
              <a:rPr lang="en-US" dirty="0" smtClean="0"/>
              <a:t> del </a:t>
            </a:r>
            <a:r>
              <a:rPr lang="en-US" dirty="0" err="1" smtClean="0"/>
              <a:t>tipo</a:t>
            </a:r>
            <a:r>
              <a:rPr lang="en-US" dirty="0" smtClean="0"/>
              <a:t> de </a:t>
            </a:r>
            <a:r>
              <a:rPr lang="en-US" dirty="0" err="1" smtClean="0"/>
              <a:t>cáncer</a:t>
            </a:r>
            <a:r>
              <a:rPr lang="en-US" dirty="0" smtClean="0"/>
              <a:t>, </a:t>
            </a:r>
            <a:r>
              <a:rPr lang="en-US" dirty="0" err="1" smtClean="0"/>
              <a:t>cuánto</a:t>
            </a:r>
            <a:r>
              <a:rPr lang="en-US" dirty="0" smtClean="0"/>
              <a:t> se ha </a:t>
            </a:r>
            <a:r>
              <a:rPr lang="en-US" dirty="0" err="1" smtClean="0"/>
              <a:t>extendido</a:t>
            </a:r>
            <a:r>
              <a:rPr lang="en-US" dirty="0" smtClean="0"/>
              <a:t>, y la </a:t>
            </a:r>
            <a:r>
              <a:rPr lang="en-US" dirty="0" err="1" smtClean="0"/>
              <a:t>condición</a:t>
            </a:r>
            <a:r>
              <a:rPr lang="en-US" dirty="0" smtClean="0"/>
              <a:t> </a:t>
            </a:r>
            <a:r>
              <a:rPr lang="en-US" dirty="0" err="1" smtClean="0"/>
              <a:t>física</a:t>
            </a:r>
            <a:r>
              <a:rPr lang="en-US" dirty="0" smtClean="0"/>
              <a:t> del </a:t>
            </a:r>
            <a:r>
              <a:rPr lang="en-US" dirty="0" err="1" smtClean="0"/>
              <a:t>paciente</a:t>
            </a:r>
            <a:r>
              <a:rPr lang="en-US" dirty="0" smtClean="0"/>
              <a:t>. Los </a:t>
            </a:r>
            <a:r>
              <a:rPr lang="en-US" dirty="0" err="1" smtClean="0"/>
              <a:t>protocolos</a:t>
            </a:r>
            <a:r>
              <a:rPr lang="en-US" dirty="0" smtClean="0"/>
              <a:t> CMIT </a:t>
            </a:r>
            <a:r>
              <a:rPr lang="en-US" dirty="0" err="1" smtClean="0"/>
              <a:t>ofrecidos</a:t>
            </a:r>
            <a:r>
              <a:rPr lang="en-US" dirty="0" smtClean="0"/>
              <a:t> </a:t>
            </a:r>
            <a:r>
              <a:rPr lang="en-US" dirty="0" err="1" smtClean="0"/>
              <a:t>en</a:t>
            </a:r>
            <a:r>
              <a:rPr lang="en-US" dirty="0" smtClean="0"/>
              <a:t> el Oasis of Hope se </a:t>
            </a:r>
            <a:r>
              <a:rPr lang="en-US" dirty="0" err="1" smtClean="0"/>
              <a:t>pueden</a:t>
            </a:r>
            <a:r>
              <a:rPr lang="en-US" dirty="0" smtClean="0"/>
              <a:t> </a:t>
            </a:r>
            <a:r>
              <a:rPr lang="en-US" dirty="0" err="1" smtClean="0"/>
              <a:t>modificar</a:t>
            </a:r>
            <a:r>
              <a:rPr lang="en-US" dirty="0" smtClean="0"/>
              <a:t> </a:t>
            </a:r>
            <a:r>
              <a:rPr lang="en-US" dirty="0" err="1" smtClean="0"/>
              <a:t>según</a:t>
            </a:r>
            <a:r>
              <a:rPr lang="en-US" dirty="0" smtClean="0"/>
              <a:t> sea </a:t>
            </a:r>
            <a:r>
              <a:rPr lang="en-US" dirty="0" err="1" smtClean="0"/>
              <a:t>necesario</a:t>
            </a:r>
            <a:r>
              <a:rPr lang="en-US" dirty="0" smtClean="0"/>
              <a:t> para </a:t>
            </a:r>
            <a:r>
              <a:rPr lang="en-US" dirty="0" err="1" smtClean="0"/>
              <a:t>asegurar</a:t>
            </a:r>
            <a:r>
              <a:rPr lang="en-US" dirty="0" smtClean="0"/>
              <a:t> que </a:t>
            </a:r>
            <a:r>
              <a:rPr lang="en-US" dirty="0" err="1" smtClean="0"/>
              <a:t>sean</a:t>
            </a:r>
            <a:r>
              <a:rPr lang="en-US" dirty="0" smtClean="0"/>
              <a:t> </a:t>
            </a:r>
            <a:r>
              <a:rPr lang="en-US" dirty="0" err="1" smtClean="0"/>
              <a:t>bien</a:t>
            </a:r>
            <a:r>
              <a:rPr lang="en-US" dirty="0" smtClean="0"/>
              <a:t> </a:t>
            </a:r>
            <a:r>
              <a:rPr lang="en-US" dirty="0" err="1" smtClean="0"/>
              <a:t>toleradas</a:t>
            </a:r>
            <a:r>
              <a:rPr lang="en-US" dirty="0" smtClean="0"/>
              <a:t> </a:t>
            </a:r>
            <a:r>
              <a:rPr lang="en-US" dirty="0" err="1" smtClean="0"/>
              <a:t>por</a:t>
            </a:r>
            <a:r>
              <a:rPr lang="en-US" dirty="0" smtClean="0"/>
              <a:t> el </a:t>
            </a:r>
            <a:r>
              <a:rPr lang="en-US" dirty="0" err="1" smtClean="0"/>
              <a:t>paciente</a:t>
            </a:r>
            <a:r>
              <a:rPr lang="en-US" dirty="0" smtClean="0"/>
              <a:t> y que son </a:t>
            </a:r>
            <a:r>
              <a:rPr lang="en-US" dirty="0" err="1" smtClean="0"/>
              <a:t>los</a:t>
            </a:r>
            <a:r>
              <a:rPr lang="en-US" dirty="0" smtClean="0"/>
              <a:t> </a:t>
            </a:r>
            <a:r>
              <a:rPr lang="en-US" dirty="0" err="1" smtClean="0"/>
              <a:t>regímenes</a:t>
            </a:r>
            <a:r>
              <a:rPr lang="en-US" dirty="0" smtClean="0"/>
              <a:t> </a:t>
            </a:r>
            <a:r>
              <a:rPr lang="en-US" dirty="0" err="1" smtClean="0"/>
              <a:t>más</a:t>
            </a:r>
            <a:r>
              <a:rPr lang="en-US" dirty="0" smtClean="0"/>
              <a:t> </a:t>
            </a:r>
            <a:r>
              <a:rPr lang="en-US" dirty="0" err="1" smtClean="0"/>
              <a:t>adecuados</a:t>
            </a:r>
            <a:r>
              <a:rPr lang="en-US" dirty="0" smtClean="0"/>
              <a:t> para el </a:t>
            </a:r>
            <a:r>
              <a:rPr lang="en-US" dirty="0" err="1" smtClean="0"/>
              <a:t>tipo</a:t>
            </a:r>
            <a:r>
              <a:rPr lang="en-US" dirty="0" smtClean="0"/>
              <a:t> de tumor. Los </a:t>
            </a:r>
            <a:r>
              <a:rPr lang="en-US" dirty="0" err="1" smtClean="0"/>
              <a:t>pacientes</a:t>
            </a:r>
            <a:r>
              <a:rPr lang="en-US" dirty="0" smtClean="0"/>
              <a:t> que </a:t>
            </a:r>
            <a:r>
              <a:rPr lang="en-US" dirty="0" err="1" smtClean="0"/>
              <a:t>prefieren</a:t>
            </a:r>
            <a:r>
              <a:rPr lang="en-US" dirty="0" smtClean="0"/>
              <a:t> </a:t>
            </a:r>
            <a:r>
              <a:rPr lang="en-US" dirty="0" err="1" smtClean="0"/>
              <a:t>evitar</a:t>
            </a:r>
            <a:r>
              <a:rPr lang="en-US" dirty="0" smtClean="0"/>
              <a:t> la </a:t>
            </a:r>
            <a:r>
              <a:rPr lang="en-US" dirty="0" err="1" smtClean="0"/>
              <a:t>quimioterapia</a:t>
            </a:r>
            <a:r>
              <a:rPr lang="en-US" dirty="0" smtClean="0"/>
              <a:t> se </a:t>
            </a:r>
            <a:r>
              <a:rPr lang="en-US" dirty="0" err="1" smtClean="0"/>
              <a:t>pueden</a:t>
            </a:r>
            <a:r>
              <a:rPr lang="en-US" dirty="0" smtClean="0"/>
              <a:t> </a:t>
            </a:r>
            <a:r>
              <a:rPr lang="en-US" dirty="0" err="1" smtClean="0"/>
              <a:t>tratar</a:t>
            </a:r>
            <a:r>
              <a:rPr lang="en-US" dirty="0" smtClean="0"/>
              <a:t> con </a:t>
            </a:r>
            <a:r>
              <a:rPr lang="en-US" dirty="0" err="1" smtClean="0"/>
              <a:t>tratamientos</a:t>
            </a:r>
            <a:r>
              <a:rPr lang="en-US" dirty="0" smtClean="0"/>
              <a:t> para el </a:t>
            </a:r>
            <a:r>
              <a:rPr lang="en-US" dirty="0" err="1" smtClean="0"/>
              <a:t>cáncer</a:t>
            </a:r>
            <a:r>
              <a:rPr lang="en-US" dirty="0" smtClean="0"/>
              <a:t> de </a:t>
            </a:r>
            <a:r>
              <a:rPr lang="en-US" dirty="0" err="1" smtClean="0"/>
              <a:t>integración</a:t>
            </a:r>
            <a:r>
              <a:rPr lang="en-US" dirty="0" smtClean="0"/>
              <a:t> y </a:t>
            </a:r>
            <a:r>
              <a:rPr lang="en-US" dirty="0" err="1" smtClean="0"/>
              <a:t>complementarias</a:t>
            </a:r>
            <a:r>
              <a:rPr lang="en-US" dirty="0" smtClean="0"/>
              <a:t>. Oasis de los </a:t>
            </a:r>
            <a:r>
              <a:rPr lang="en-US" dirty="0" err="1" smtClean="0"/>
              <a:t>médicos</a:t>
            </a:r>
            <a:r>
              <a:rPr lang="en-US" dirty="0" smtClean="0"/>
              <a:t> de la </a:t>
            </a:r>
            <a:r>
              <a:rPr lang="en-US" dirty="0" err="1" smtClean="0"/>
              <a:t>esperanza</a:t>
            </a:r>
            <a:r>
              <a:rPr lang="en-US" dirty="0" smtClean="0"/>
              <a:t> </a:t>
            </a:r>
            <a:r>
              <a:rPr lang="en-US" dirty="0" err="1" smtClean="0"/>
              <a:t>todo</a:t>
            </a:r>
            <a:r>
              <a:rPr lang="en-US" dirty="0" smtClean="0"/>
              <a:t> lo </a:t>
            </a:r>
            <a:r>
              <a:rPr lang="en-US" dirty="0" err="1" smtClean="0"/>
              <a:t>posible</a:t>
            </a:r>
            <a:r>
              <a:rPr lang="en-US" dirty="0" smtClean="0"/>
              <a:t> para </a:t>
            </a:r>
            <a:r>
              <a:rPr lang="en-US" dirty="0" err="1" smtClean="0"/>
              <a:t>informar</a:t>
            </a:r>
            <a:r>
              <a:rPr lang="en-US" dirty="0" smtClean="0"/>
              <a:t> a los </a:t>
            </a:r>
            <a:r>
              <a:rPr lang="en-US" dirty="0" err="1" smtClean="0"/>
              <a:t>pacientes</a:t>
            </a:r>
            <a:r>
              <a:rPr lang="en-US" dirty="0" smtClean="0"/>
              <a:t> de los </a:t>
            </a:r>
            <a:r>
              <a:rPr lang="en-US" dirty="0" err="1" smtClean="0"/>
              <a:t>beneficios</a:t>
            </a:r>
            <a:r>
              <a:rPr lang="en-US" dirty="0" smtClean="0"/>
              <a:t> y </a:t>
            </a:r>
            <a:r>
              <a:rPr lang="en-US" dirty="0" err="1" smtClean="0"/>
              <a:t>riesgos</a:t>
            </a:r>
            <a:r>
              <a:rPr lang="en-US" dirty="0" smtClean="0"/>
              <a:t> </a:t>
            </a:r>
            <a:r>
              <a:rPr lang="en-US" dirty="0" err="1" smtClean="0"/>
              <a:t>asociados</a:t>
            </a:r>
            <a:r>
              <a:rPr lang="en-US" dirty="0" smtClean="0"/>
              <a:t> con los </a:t>
            </a:r>
            <a:r>
              <a:rPr lang="en-US" dirty="0" err="1" smtClean="0"/>
              <a:t>protocolos</a:t>
            </a:r>
            <a:r>
              <a:rPr lang="en-US" dirty="0" smtClean="0"/>
              <a:t> </a:t>
            </a:r>
            <a:r>
              <a:rPr lang="en-US" dirty="0" err="1" smtClean="0"/>
              <a:t>terapéuticos</a:t>
            </a:r>
            <a:r>
              <a:rPr lang="en-US" dirty="0" smtClean="0"/>
              <a:t> que </a:t>
            </a:r>
            <a:r>
              <a:rPr lang="en-US" dirty="0" err="1" smtClean="0"/>
              <a:t>recomiendan</a:t>
            </a:r>
            <a:r>
              <a:rPr lang="en-US" dirty="0" smtClean="0"/>
              <a:t> </a:t>
            </a:r>
            <a:r>
              <a:rPr lang="en-US" dirty="0" err="1" smtClean="0"/>
              <a:t>potenciales</a:t>
            </a:r>
            <a:r>
              <a:rPr lang="en-US" dirty="0" smtClean="0"/>
              <a:t>, y en </a:t>
            </a:r>
            <a:r>
              <a:rPr lang="en-US" dirty="0" err="1" smtClean="0"/>
              <a:t>última</a:t>
            </a:r>
            <a:r>
              <a:rPr lang="en-US" dirty="0" smtClean="0"/>
              <a:t> </a:t>
            </a:r>
            <a:r>
              <a:rPr lang="en-US" dirty="0" err="1" smtClean="0"/>
              <a:t>instancia</a:t>
            </a:r>
            <a:r>
              <a:rPr lang="en-US" dirty="0" smtClean="0"/>
              <a:t> </a:t>
            </a:r>
            <a:r>
              <a:rPr lang="en-US" dirty="0" err="1" smtClean="0"/>
              <a:t>es</a:t>
            </a:r>
            <a:r>
              <a:rPr lang="en-US" dirty="0" smtClean="0"/>
              <a:t> el </a:t>
            </a:r>
            <a:r>
              <a:rPr lang="en-US" dirty="0" err="1" smtClean="0"/>
              <a:t>paciente</a:t>
            </a:r>
            <a:r>
              <a:rPr lang="en-US" dirty="0" smtClean="0"/>
              <a:t> </a:t>
            </a:r>
            <a:r>
              <a:rPr lang="en-US" dirty="0" err="1" smtClean="0"/>
              <a:t>quien</a:t>
            </a:r>
            <a:r>
              <a:rPr lang="en-US" dirty="0" smtClean="0"/>
              <a:t> decide </a:t>
            </a:r>
            <a:r>
              <a:rPr lang="en-US" dirty="0" err="1" smtClean="0"/>
              <a:t>si</a:t>
            </a:r>
            <a:r>
              <a:rPr lang="en-US" dirty="0" smtClean="0"/>
              <a:t> se </a:t>
            </a:r>
            <a:r>
              <a:rPr lang="en-US" dirty="0" err="1" smtClean="0"/>
              <a:t>implementa</a:t>
            </a:r>
            <a:r>
              <a:rPr lang="en-US" dirty="0" smtClean="0"/>
              <a:t> un </a:t>
            </a:r>
            <a:r>
              <a:rPr lang="en-US" dirty="0" err="1" smtClean="0"/>
              <a:t>protocolo</a:t>
            </a:r>
            <a:r>
              <a:rPr lang="en-US" dirty="0" smtClean="0"/>
              <a:t>.</a:t>
            </a:r>
          </a:p>
          <a:p>
            <a:pPr algn="just"/>
            <a:r>
              <a:rPr lang="en-US" dirty="0" smtClean="0"/>
              <a:t/>
            </a:r>
            <a:br>
              <a:rPr lang="en-US" dirty="0" smtClean="0"/>
            </a:br>
            <a:r>
              <a:rPr lang="en-US" dirty="0" err="1" smtClean="0"/>
              <a:t>Tratamiento</a:t>
            </a:r>
            <a:r>
              <a:rPr lang="en-US" dirty="0" smtClean="0"/>
              <a:t> integral e </a:t>
            </a:r>
            <a:r>
              <a:rPr lang="en-US" dirty="0" err="1" smtClean="0"/>
              <a:t>Integrativa</a:t>
            </a:r>
            <a:r>
              <a:rPr lang="en-US" dirty="0" smtClean="0"/>
              <a:t> cancer:</a:t>
            </a:r>
          </a:p>
          <a:p>
            <a:pPr algn="just"/>
            <a:r>
              <a:rPr lang="en-US" dirty="0" smtClean="0"/>
              <a:t/>
            </a:r>
            <a:br>
              <a:rPr lang="en-US" dirty="0" smtClean="0"/>
            </a:br>
            <a:r>
              <a:rPr lang="en-US" dirty="0" smtClean="0"/>
              <a:t/>
            </a:r>
            <a:br>
              <a:rPr lang="en-US" dirty="0" smtClean="0"/>
            </a:br>
            <a:r>
              <a:rPr lang="en-US" dirty="0" smtClean="0"/>
              <a:t>No se </a:t>
            </a:r>
            <a:r>
              <a:rPr lang="en-US" dirty="0" err="1" smtClean="0"/>
              <a:t>escatiman</a:t>
            </a:r>
            <a:r>
              <a:rPr lang="en-US" dirty="0" smtClean="0"/>
              <a:t> </a:t>
            </a:r>
            <a:r>
              <a:rPr lang="en-US" dirty="0" err="1" smtClean="0"/>
              <a:t>esfuerzos</a:t>
            </a:r>
            <a:r>
              <a:rPr lang="en-US" dirty="0" smtClean="0"/>
              <a:t> para </a:t>
            </a:r>
            <a:r>
              <a:rPr lang="en-US" dirty="0" err="1" smtClean="0"/>
              <a:t>maximizar</a:t>
            </a:r>
            <a:r>
              <a:rPr lang="en-US" dirty="0" smtClean="0"/>
              <a:t> la </a:t>
            </a:r>
            <a:r>
              <a:rPr lang="en-US" dirty="0" err="1" smtClean="0"/>
              <a:t>eficacia</a:t>
            </a:r>
            <a:r>
              <a:rPr lang="en-US" dirty="0" smtClean="0"/>
              <a:t> y la </a:t>
            </a:r>
            <a:r>
              <a:rPr lang="en-US" dirty="0" err="1" smtClean="0"/>
              <a:t>tolerabilidad</a:t>
            </a:r>
            <a:r>
              <a:rPr lang="en-US" dirty="0" smtClean="0"/>
              <a:t> de los </a:t>
            </a:r>
            <a:r>
              <a:rPr lang="en-US" dirty="0" err="1" smtClean="0"/>
              <a:t>tratamientos</a:t>
            </a:r>
            <a:r>
              <a:rPr lang="en-US" dirty="0" smtClean="0"/>
              <a:t> contra el </a:t>
            </a:r>
            <a:r>
              <a:rPr lang="en-US" dirty="0" err="1" smtClean="0"/>
              <a:t>cáncer</a:t>
            </a:r>
            <a:r>
              <a:rPr lang="en-US" dirty="0" smtClean="0"/>
              <a:t> que se </a:t>
            </a:r>
            <a:r>
              <a:rPr lang="en-US" dirty="0" err="1" smtClean="0"/>
              <a:t>ofrecen</a:t>
            </a:r>
            <a:r>
              <a:rPr lang="en-US" dirty="0" smtClean="0"/>
              <a:t> en el Oasis of Hope. La </a:t>
            </a:r>
            <a:r>
              <a:rPr lang="en-US" dirty="0" err="1" smtClean="0"/>
              <a:t>atención</a:t>
            </a:r>
            <a:r>
              <a:rPr lang="en-US" dirty="0" smtClean="0"/>
              <a:t> se </a:t>
            </a:r>
            <a:r>
              <a:rPr lang="en-US" dirty="0" err="1" smtClean="0"/>
              <a:t>centra</a:t>
            </a:r>
            <a:r>
              <a:rPr lang="en-US" dirty="0" smtClean="0"/>
              <a:t> </a:t>
            </a:r>
            <a:r>
              <a:rPr lang="en-US" dirty="0" err="1" smtClean="0"/>
              <a:t>en</a:t>
            </a:r>
            <a:r>
              <a:rPr lang="en-US" dirty="0" smtClean="0"/>
              <a:t> la </a:t>
            </a:r>
            <a:r>
              <a:rPr lang="en-US" dirty="0" err="1" smtClean="0"/>
              <a:t>orientación</a:t>
            </a:r>
            <a:r>
              <a:rPr lang="en-US" dirty="0" smtClean="0"/>
              <a:t> de </a:t>
            </a:r>
            <a:r>
              <a:rPr lang="en-US" dirty="0" err="1" smtClean="0"/>
              <a:t>una</a:t>
            </a:r>
            <a:r>
              <a:rPr lang="en-US" dirty="0" smtClean="0"/>
              <a:t> gran </a:t>
            </a:r>
            <a:r>
              <a:rPr lang="en-US" dirty="0" err="1" smtClean="0"/>
              <a:t>variedad</a:t>
            </a:r>
            <a:r>
              <a:rPr lang="en-US" dirty="0" smtClean="0"/>
              <a:t> de </a:t>
            </a:r>
            <a:r>
              <a:rPr lang="en-US" dirty="0" err="1" smtClean="0"/>
              <a:t>tumores</a:t>
            </a:r>
            <a:r>
              <a:rPr lang="en-US" dirty="0" smtClean="0"/>
              <a:t> con </a:t>
            </a:r>
            <a:r>
              <a:rPr lang="en-US" dirty="0" err="1" smtClean="0"/>
              <a:t>una</a:t>
            </a:r>
            <a:r>
              <a:rPr lang="en-US" dirty="0" smtClean="0"/>
              <a:t> </a:t>
            </a:r>
            <a:r>
              <a:rPr lang="en-US" dirty="0" err="1" smtClean="0"/>
              <a:t>amplia</a:t>
            </a:r>
            <a:r>
              <a:rPr lang="en-US" dirty="0" smtClean="0"/>
              <a:t> </a:t>
            </a:r>
            <a:r>
              <a:rPr lang="en-US" dirty="0" err="1" smtClean="0"/>
              <a:t>gama</a:t>
            </a:r>
            <a:r>
              <a:rPr lang="en-US" dirty="0" smtClean="0"/>
              <a:t> de </a:t>
            </a:r>
            <a:r>
              <a:rPr lang="en-US" dirty="0" err="1" smtClean="0"/>
              <a:t>productos</a:t>
            </a:r>
            <a:r>
              <a:rPr lang="en-US" dirty="0" smtClean="0"/>
              <a:t> </a:t>
            </a:r>
            <a:r>
              <a:rPr lang="en-US" dirty="0" err="1" smtClean="0"/>
              <a:t>nutracéuticos</a:t>
            </a:r>
            <a:r>
              <a:rPr lang="en-US" dirty="0" smtClean="0"/>
              <a:t> </a:t>
            </a:r>
            <a:r>
              <a:rPr lang="en-US" dirty="0" err="1" smtClean="0"/>
              <a:t>disponibles</a:t>
            </a:r>
            <a:r>
              <a:rPr lang="en-US" dirty="0" smtClean="0"/>
              <a:t> y </a:t>
            </a:r>
            <a:r>
              <a:rPr lang="en-US" dirty="0" err="1" smtClean="0"/>
              <a:t>medicamentos</a:t>
            </a:r>
            <a:r>
              <a:rPr lang="en-US" dirty="0" smtClean="0"/>
              <a:t> </a:t>
            </a:r>
            <a:r>
              <a:rPr lang="en-US" dirty="0" err="1" smtClean="0"/>
              <a:t>seguros</a:t>
            </a:r>
            <a:r>
              <a:rPr lang="en-US" dirty="0" smtClean="0"/>
              <a:t>. </a:t>
            </a:r>
            <a:r>
              <a:rPr lang="en-US" dirty="0" err="1" smtClean="0"/>
              <a:t>Esto</a:t>
            </a:r>
            <a:r>
              <a:rPr lang="en-US" dirty="0" smtClean="0"/>
              <a:t> se </a:t>
            </a:r>
            <a:r>
              <a:rPr lang="en-US" dirty="0" err="1" smtClean="0"/>
              <a:t>realiza</a:t>
            </a:r>
            <a:r>
              <a:rPr lang="en-US" dirty="0" smtClean="0"/>
              <a:t> </a:t>
            </a:r>
            <a:r>
              <a:rPr lang="en-US" dirty="0" err="1" smtClean="0"/>
              <a:t>dentro</a:t>
            </a:r>
            <a:r>
              <a:rPr lang="en-US" dirty="0" smtClean="0"/>
              <a:t> de un </a:t>
            </a:r>
            <a:r>
              <a:rPr lang="en-US" dirty="0" err="1" smtClean="0"/>
              <a:t>programa</a:t>
            </a:r>
            <a:r>
              <a:rPr lang="en-US" dirty="0" smtClean="0"/>
              <a:t> que se </a:t>
            </a:r>
            <a:r>
              <a:rPr lang="en-US" dirty="0" err="1" smtClean="0"/>
              <a:t>esfuerza</a:t>
            </a:r>
            <a:r>
              <a:rPr lang="en-US" dirty="0" smtClean="0"/>
              <a:t> para </a:t>
            </a:r>
            <a:r>
              <a:rPr lang="en-US" dirty="0" err="1" smtClean="0"/>
              <a:t>optimizar</a:t>
            </a:r>
            <a:r>
              <a:rPr lang="en-US" dirty="0" smtClean="0"/>
              <a:t> el </a:t>
            </a:r>
            <a:r>
              <a:rPr lang="en-US" dirty="0" err="1" smtClean="0"/>
              <a:t>bienestar</a:t>
            </a:r>
            <a:r>
              <a:rPr lang="en-US" dirty="0" smtClean="0"/>
              <a:t> </a:t>
            </a:r>
            <a:r>
              <a:rPr lang="en-US" dirty="0" err="1" smtClean="0"/>
              <a:t>físico</a:t>
            </a:r>
            <a:r>
              <a:rPr lang="en-US" dirty="0" smtClean="0"/>
              <a:t> y </a:t>
            </a:r>
            <a:r>
              <a:rPr lang="en-US" dirty="0" err="1" smtClean="0"/>
              <a:t>psicológico</a:t>
            </a:r>
            <a:r>
              <a:rPr lang="en-US" dirty="0" smtClean="0"/>
              <a:t> general del </a:t>
            </a:r>
            <a:r>
              <a:rPr lang="en-US" dirty="0" err="1" smtClean="0"/>
              <a:t>paciente</a:t>
            </a:r>
            <a:r>
              <a:rPr lang="en-US" dirty="0" smtClean="0"/>
              <a:t>, con la </a:t>
            </a:r>
            <a:r>
              <a:rPr lang="en-US" dirty="0" err="1" smtClean="0"/>
              <a:t>intención</a:t>
            </a:r>
            <a:r>
              <a:rPr lang="en-US" dirty="0" smtClean="0"/>
              <a:t> de </a:t>
            </a:r>
            <a:r>
              <a:rPr lang="en-US" dirty="0" err="1" smtClean="0"/>
              <a:t>maximizar</a:t>
            </a:r>
            <a:r>
              <a:rPr lang="en-US" dirty="0" smtClean="0"/>
              <a:t> las </a:t>
            </a:r>
            <a:r>
              <a:rPr lang="en-US" dirty="0" err="1" smtClean="0"/>
              <a:t>tasas</a:t>
            </a:r>
            <a:r>
              <a:rPr lang="en-US" dirty="0" smtClean="0"/>
              <a:t> de </a:t>
            </a:r>
            <a:r>
              <a:rPr lang="en-US" dirty="0" err="1" smtClean="0"/>
              <a:t>supervivencia</a:t>
            </a:r>
            <a:r>
              <a:rPr lang="en-US" dirty="0" smtClean="0"/>
              <a:t>. </a:t>
            </a:r>
            <a:r>
              <a:rPr lang="en-US" dirty="0" err="1" smtClean="0"/>
              <a:t>Es</a:t>
            </a:r>
            <a:r>
              <a:rPr lang="en-US" dirty="0" smtClean="0"/>
              <a:t> </a:t>
            </a:r>
            <a:r>
              <a:rPr lang="en-US" dirty="0" err="1" smtClean="0"/>
              <a:t>por</a:t>
            </a:r>
            <a:r>
              <a:rPr lang="en-US" dirty="0" smtClean="0"/>
              <a:t> </a:t>
            </a:r>
            <a:r>
              <a:rPr lang="en-US" dirty="0" err="1" smtClean="0"/>
              <a:t>eso</a:t>
            </a:r>
            <a:r>
              <a:rPr lang="en-US" dirty="0" smtClean="0"/>
              <a:t> que el Oasis of Hope </a:t>
            </a:r>
            <a:r>
              <a:rPr lang="en-US" dirty="0" err="1" smtClean="0"/>
              <a:t>terapias</a:t>
            </a:r>
            <a:r>
              <a:rPr lang="en-US" dirty="0" smtClean="0"/>
              <a:t> son </a:t>
            </a:r>
            <a:r>
              <a:rPr lang="en-US" dirty="0" err="1" smtClean="0"/>
              <a:t>considerados</a:t>
            </a:r>
            <a:r>
              <a:rPr lang="en-US" dirty="0" smtClean="0"/>
              <a:t> </a:t>
            </a:r>
            <a:r>
              <a:rPr lang="en-US" dirty="0" err="1" smtClean="0"/>
              <a:t>como</a:t>
            </a:r>
            <a:r>
              <a:rPr lang="en-US" dirty="0" smtClean="0"/>
              <a:t> "integral" </a:t>
            </a:r>
            <a:r>
              <a:rPr lang="en-US" dirty="0" err="1" smtClean="0"/>
              <a:t>ya</a:t>
            </a:r>
            <a:r>
              <a:rPr lang="en-US" dirty="0" smtClean="0"/>
              <a:t> que </a:t>
            </a:r>
            <a:r>
              <a:rPr lang="en-US" dirty="0" err="1" smtClean="0"/>
              <a:t>integran</a:t>
            </a:r>
            <a:r>
              <a:rPr lang="en-US" dirty="0" smtClean="0"/>
              <a:t> </a:t>
            </a:r>
            <a:r>
              <a:rPr lang="en-US" dirty="0" err="1" smtClean="0"/>
              <a:t>una</a:t>
            </a:r>
            <a:r>
              <a:rPr lang="en-US" dirty="0" smtClean="0"/>
              <a:t> </a:t>
            </a:r>
            <a:r>
              <a:rPr lang="en-US" dirty="0" err="1" smtClean="0"/>
              <a:t>amplia</a:t>
            </a:r>
            <a:r>
              <a:rPr lang="en-US" dirty="0" smtClean="0"/>
              <a:t> </a:t>
            </a:r>
            <a:r>
              <a:rPr lang="en-US" dirty="0" err="1" smtClean="0"/>
              <a:t>gama</a:t>
            </a:r>
            <a:r>
              <a:rPr lang="en-US" dirty="0" smtClean="0"/>
              <a:t> de </a:t>
            </a:r>
            <a:r>
              <a:rPr lang="en-US" dirty="0" err="1" smtClean="0"/>
              <a:t>medidas</a:t>
            </a:r>
            <a:r>
              <a:rPr lang="en-US" dirty="0" smtClean="0"/>
              <a:t> para </a:t>
            </a:r>
            <a:r>
              <a:rPr lang="en-US" dirty="0" err="1" smtClean="0"/>
              <a:t>atacar</a:t>
            </a:r>
            <a:r>
              <a:rPr lang="en-US" dirty="0" smtClean="0"/>
              <a:t> el </a:t>
            </a:r>
            <a:r>
              <a:rPr lang="en-US" dirty="0" err="1" smtClean="0"/>
              <a:t>cáncer</a:t>
            </a:r>
            <a:r>
              <a:rPr lang="en-US" dirty="0" smtClean="0"/>
              <a:t> </a:t>
            </a:r>
            <a:r>
              <a:rPr lang="en-US" dirty="0" err="1" smtClean="0"/>
              <a:t>desde</a:t>
            </a:r>
            <a:r>
              <a:rPr lang="en-US" dirty="0" smtClean="0"/>
              <a:t> </a:t>
            </a:r>
            <a:r>
              <a:rPr lang="en-US" dirty="0" err="1" smtClean="0"/>
              <a:t>todos</a:t>
            </a:r>
            <a:r>
              <a:rPr lang="en-US" dirty="0" smtClean="0"/>
              <a:t> </a:t>
            </a:r>
            <a:r>
              <a:rPr lang="en-US" dirty="0" err="1" smtClean="0"/>
              <a:t>los</a:t>
            </a:r>
            <a:r>
              <a:rPr lang="en-US" dirty="0" smtClean="0"/>
              <a:t> </a:t>
            </a:r>
            <a:r>
              <a:rPr lang="en-US" dirty="0" err="1" smtClean="0"/>
              <a:t>ángulos</a:t>
            </a:r>
            <a:r>
              <a:rPr lang="en-US" dirty="0" smtClean="0"/>
              <a:t> </a:t>
            </a:r>
            <a:r>
              <a:rPr lang="en-US" dirty="0" err="1" smtClean="0"/>
              <a:t>posibles</a:t>
            </a:r>
            <a:r>
              <a:rPr lang="en-US" dirty="0" smtClean="0"/>
              <a:t>. </a:t>
            </a:r>
            <a:r>
              <a:rPr lang="en-US" dirty="0" err="1" smtClean="0"/>
              <a:t>Esta</a:t>
            </a:r>
            <a:r>
              <a:rPr lang="en-US" dirty="0" smtClean="0"/>
              <a:t> </a:t>
            </a:r>
            <a:r>
              <a:rPr lang="en-US" dirty="0" err="1" smtClean="0"/>
              <a:t>estrategia</a:t>
            </a:r>
            <a:r>
              <a:rPr lang="en-US" dirty="0" smtClean="0"/>
              <a:t> </a:t>
            </a:r>
            <a:r>
              <a:rPr lang="en-US" dirty="0" err="1" smtClean="0"/>
              <a:t>también</a:t>
            </a:r>
            <a:r>
              <a:rPr lang="en-US" dirty="0" smtClean="0"/>
              <a:t> </a:t>
            </a:r>
            <a:r>
              <a:rPr lang="en-US" dirty="0" err="1" smtClean="0"/>
              <a:t>puede</a:t>
            </a:r>
            <a:r>
              <a:rPr lang="en-US" dirty="0" smtClean="0"/>
              <a:t> </a:t>
            </a:r>
            <a:r>
              <a:rPr lang="en-US" dirty="0" err="1" smtClean="0"/>
              <a:t>ser</a:t>
            </a:r>
            <a:r>
              <a:rPr lang="en-US" dirty="0" smtClean="0"/>
              <a:t> </a:t>
            </a:r>
            <a:r>
              <a:rPr lang="en-US" dirty="0" err="1" smtClean="0"/>
              <a:t>caracterizado</a:t>
            </a:r>
            <a:r>
              <a:rPr lang="en-US" dirty="0" smtClean="0"/>
              <a:t> </a:t>
            </a:r>
            <a:r>
              <a:rPr lang="en-US" dirty="0" err="1" smtClean="0"/>
              <a:t>como</a:t>
            </a:r>
            <a:r>
              <a:rPr lang="en-US" dirty="0" smtClean="0"/>
              <a:t> </a:t>
            </a:r>
            <a:r>
              <a:rPr lang="en-US" dirty="0" err="1" smtClean="0"/>
              <a:t>integrador</a:t>
            </a:r>
            <a:r>
              <a:rPr lang="en-US" dirty="0" smtClean="0"/>
              <a:t>, </a:t>
            </a:r>
            <a:r>
              <a:rPr lang="en-US" dirty="0" err="1" smtClean="0"/>
              <a:t>ya</a:t>
            </a:r>
            <a:r>
              <a:rPr lang="en-US" dirty="0" smtClean="0"/>
              <a:t> que se </a:t>
            </a:r>
            <a:r>
              <a:rPr lang="en-US" dirty="0" err="1" smtClean="0"/>
              <a:t>esfuerza</a:t>
            </a:r>
            <a:r>
              <a:rPr lang="en-US" dirty="0" smtClean="0"/>
              <a:t> </a:t>
            </a:r>
            <a:r>
              <a:rPr lang="en-US" dirty="0" err="1" smtClean="0"/>
              <a:t>por</a:t>
            </a:r>
            <a:r>
              <a:rPr lang="en-US" dirty="0" smtClean="0"/>
              <a:t> </a:t>
            </a:r>
            <a:r>
              <a:rPr lang="en-US" dirty="0" err="1" smtClean="0"/>
              <a:t>combinar</a:t>
            </a:r>
            <a:r>
              <a:rPr lang="en-US" dirty="0" smtClean="0"/>
              <a:t>, de </a:t>
            </a:r>
            <a:r>
              <a:rPr lang="en-US" dirty="0" err="1" smtClean="0"/>
              <a:t>una</a:t>
            </a:r>
            <a:r>
              <a:rPr lang="en-US" dirty="0" smtClean="0"/>
              <a:t> </a:t>
            </a:r>
            <a:r>
              <a:rPr lang="en-US" dirty="0" err="1" smtClean="0"/>
              <a:t>manera</a:t>
            </a:r>
            <a:r>
              <a:rPr lang="en-US" dirty="0" smtClean="0"/>
              <a:t> </a:t>
            </a:r>
            <a:r>
              <a:rPr lang="en-US" dirty="0" err="1" smtClean="0"/>
              <a:t>lógica</a:t>
            </a:r>
            <a:r>
              <a:rPr lang="en-US" dirty="0" smtClean="0"/>
              <a:t>, </a:t>
            </a:r>
            <a:r>
              <a:rPr lang="en-US" dirty="0" err="1" smtClean="0"/>
              <a:t>los</a:t>
            </a:r>
            <a:r>
              <a:rPr lang="en-US" dirty="0" smtClean="0"/>
              <a:t> </a:t>
            </a:r>
            <a:r>
              <a:rPr lang="en-US" dirty="0" err="1" smtClean="0"/>
              <a:t>recursos</a:t>
            </a:r>
            <a:r>
              <a:rPr lang="en-US" dirty="0" smtClean="0"/>
              <a:t> </a:t>
            </a:r>
            <a:r>
              <a:rPr lang="en-US" dirty="0" err="1" smtClean="0"/>
              <a:t>más</a:t>
            </a:r>
            <a:r>
              <a:rPr lang="en-US" dirty="0" smtClean="0"/>
              <a:t> </a:t>
            </a:r>
            <a:r>
              <a:rPr lang="en-US" dirty="0" err="1" smtClean="0"/>
              <a:t>creíbles</a:t>
            </a:r>
            <a:r>
              <a:rPr lang="en-US" dirty="0" smtClean="0"/>
              <a:t> y </a:t>
            </a:r>
            <a:r>
              <a:rPr lang="en-US" dirty="0" err="1" smtClean="0"/>
              <a:t>eficaces</a:t>
            </a:r>
            <a:r>
              <a:rPr lang="en-US" dirty="0" smtClean="0"/>
              <a:t> de </a:t>
            </a:r>
            <a:r>
              <a:rPr lang="en-US" dirty="0" err="1" smtClean="0"/>
              <a:t>tratamientos</a:t>
            </a:r>
            <a:r>
              <a:rPr lang="en-US" dirty="0" smtClean="0"/>
              <a:t> contra el </a:t>
            </a:r>
            <a:r>
              <a:rPr lang="en-US" dirty="0" err="1" smtClean="0"/>
              <a:t>cáncer</a:t>
            </a:r>
            <a:r>
              <a:rPr lang="en-US" dirty="0" smtClean="0"/>
              <a:t> </a:t>
            </a:r>
            <a:r>
              <a:rPr lang="en-US" dirty="0" err="1" smtClean="0"/>
              <a:t>convencionales</a:t>
            </a:r>
            <a:r>
              <a:rPr lang="en-US" dirty="0" smtClean="0"/>
              <a:t> y </a:t>
            </a:r>
            <a:r>
              <a:rPr lang="en-US" dirty="0" err="1" smtClean="0"/>
              <a:t>complementarias</a:t>
            </a:r>
            <a:r>
              <a:rPr lang="en-US" dirty="0" smtClean="0"/>
              <a:t>.</a:t>
            </a:r>
          </a:p>
          <a:p>
            <a:endParaRPr lang="en-US" dirty="0" smtClean="0"/>
          </a:p>
          <a:p>
            <a:endParaRPr lang="en-US" dirty="0"/>
          </a:p>
        </p:txBody>
      </p:sp>
      <p:pic>
        <p:nvPicPr>
          <p:cNvPr id="4" name="Picture 2" descr="Oasis of Hope Hospit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916" y="1286013"/>
            <a:ext cx="2080341"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3843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70663" y="939100"/>
            <a:ext cx="8138160" cy="2031325"/>
          </a:xfrm>
          <a:prstGeom prst="rect">
            <a:avLst/>
          </a:prstGeom>
          <a:noFill/>
        </p:spPr>
        <p:txBody>
          <a:bodyPr wrap="square" rtlCol="0">
            <a:spAutoFit/>
          </a:bodyPr>
          <a:lstStyle/>
          <a:p>
            <a:r>
              <a:rPr lang="es-ES" dirty="0"/>
              <a:t>T</a:t>
            </a:r>
            <a:r>
              <a:rPr lang="es-ES" dirty="0" smtClean="0"/>
              <a:t>ratamiento del masaje Oncológico es la modificación de las técnicas de terapia de masaje existentes con el fin de trabajar de manera segura con complicaciones del cáncer y su tratamiento</a:t>
            </a:r>
            <a:r>
              <a:rPr lang="es-ES" dirty="0" smtClean="0"/>
              <a:t>.</a:t>
            </a:r>
            <a:r>
              <a:rPr lang="es-ES" dirty="0" smtClean="0"/>
              <a:t/>
            </a:r>
            <a:br>
              <a:rPr lang="es-ES" dirty="0" smtClean="0"/>
            </a:br>
            <a:r>
              <a:rPr lang="es-ES" dirty="0" smtClean="0"/>
              <a:t>Los pacientes que reciben el tratamiento del cáncer, de las de tratamiento activo a los de recuperación o supervivencia, así como los que están en el final de la vida, se sirve mejor a un terapeuta de masaje que ha recibido capacitación especial en masaje oncológico.</a:t>
            </a:r>
            <a:endParaRPr lang="en-US" dirty="0"/>
          </a:p>
        </p:txBody>
      </p:sp>
      <p:sp>
        <p:nvSpPr>
          <p:cNvPr id="4" name="TextBox 3"/>
          <p:cNvSpPr txBox="1"/>
          <p:nvPr/>
        </p:nvSpPr>
        <p:spPr>
          <a:xfrm>
            <a:off x="212916" y="3253341"/>
            <a:ext cx="11595907" cy="3970318"/>
          </a:xfrm>
          <a:prstGeom prst="rect">
            <a:avLst/>
          </a:prstGeom>
          <a:noFill/>
        </p:spPr>
        <p:txBody>
          <a:bodyPr wrap="square" rtlCol="0">
            <a:spAutoFit/>
          </a:bodyPr>
          <a:lstStyle/>
          <a:p>
            <a:pPr algn="just"/>
            <a:r>
              <a:rPr lang="es-ES" dirty="0" smtClean="0"/>
              <a:t>Masaje implica la caricia, amasar o estiramiento de los grupos musculares. La evidencia muestra que el masaje puede beneficiar a muchos pacientes y cuidadores de cáncer, tanto física como emocionalmente.</a:t>
            </a:r>
          </a:p>
          <a:p>
            <a:pPr algn="just"/>
            <a:r>
              <a:rPr lang="es-ES" dirty="0" smtClean="0"/>
              <a:t/>
            </a:r>
            <a:br>
              <a:rPr lang="es-ES" dirty="0" smtClean="0"/>
            </a:br>
            <a:r>
              <a:rPr lang="es-ES" dirty="0" smtClean="0"/>
              <a:t/>
            </a:r>
            <a:br>
              <a:rPr lang="es-ES" dirty="0" smtClean="0"/>
            </a:br>
            <a:r>
              <a:rPr lang="es-ES" dirty="0" smtClean="0"/>
              <a:t>La investigación sugiere que los programas de reducción de estrés a la medida de la configuración de cáncer, como el masaje, pueden ayudar a los pacientes a lidiar con los efectos secundarios del tratamiento y mejorar la calidad de vida después del tratamiento. El uso de la terapia de masaje para los pacientes con cáncer se ha vuelto más común en los últimos años como una forma de reducir el dolor, la ansiedad y las náuseas.</a:t>
            </a:r>
          </a:p>
          <a:p>
            <a:pPr algn="just"/>
            <a:r>
              <a:rPr lang="es-ES" dirty="0" smtClean="0"/>
              <a:t/>
            </a:r>
            <a:br>
              <a:rPr lang="es-ES" dirty="0" smtClean="0"/>
            </a:br>
            <a:r>
              <a:rPr lang="es-ES" dirty="0" smtClean="0"/>
              <a:t/>
            </a:r>
            <a:br>
              <a:rPr lang="es-ES" dirty="0" smtClean="0"/>
            </a:br>
            <a:r>
              <a:rPr lang="es-ES" dirty="0" smtClean="0"/>
              <a:t>El </a:t>
            </a:r>
            <a:r>
              <a:rPr lang="es-ES" b="1" dirty="0" smtClean="0"/>
              <a:t>Centro de Medicina Integrativa ofrece masaje oncológico MD Anderson </a:t>
            </a:r>
            <a:r>
              <a:rPr lang="es-ES" dirty="0" smtClean="0"/>
              <a:t>para pacientes ambulatorios y hospitalizados. Los pacientes ambulatorios también pueden auto-referirse a breve silla de masaje de relajación, generosamente financiado por Spa de Angie en nuestra ubicación Clínica </a:t>
            </a:r>
            <a:r>
              <a:rPr lang="es-ES" dirty="0" err="1" smtClean="0"/>
              <a:t>Mays</a:t>
            </a:r>
            <a:r>
              <a:rPr lang="es-ES" dirty="0" smtClean="0"/>
              <a:t>.</a:t>
            </a:r>
            <a:endParaRPr lang="en-US" dirty="0" smtClean="0"/>
          </a:p>
          <a:p>
            <a:endParaRPr lang="en-US" dirty="0"/>
          </a:p>
        </p:txBody>
      </p:sp>
      <p:pic>
        <p:nvPicPr>
          <p:cNvPr id="4098" name="Picture 2" descr="http://www.mdanderson.org/patient-and-cancer-information/care-centers-and-clinics/specialty-and-treatment-centers/integrative-medicine-center/oncology-massage/massage-page-web-siz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395" y="1072989"/>
            <a:ext cx="2880381" cy="19125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a:stretch>
            <a:fillRect/>
          </a:stretch>
        </p:blipFill>
        <p:spPr>
          <a:xfrm>
            <a:off x="212587" y="149715"/>
            <a:ext cx="1625998" cy="789385"/>
          </a:xfrm>
          <a:prstGeom prst="rect">
            <a:avLst/>
          </a:prstGeom>
        </p:spPr>
      </p:pic>
    </p:spTree>
    <p:extLst>
      <p:ext uri="{BB962C8B-B14F-4D97-AF65-F5344CB8AC3E}">
        <p14:creationId xmlns:p14="http://schemas.microsoft.com/office/powerpoint/2010/main" val="2790353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bca321baf7abcfc94e354e0758b60cff2fde84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20223</TotalTime>
  <Words>1150</Words>
  <Application>Microsoft Office PowerPoint</Application>
  <PresentationFormat>Widescreen</PresentationFormat>
  <Paragraphs>170</Paragraphs>
  <Slides>25</Slides>
  <Notes>0</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Fundación OncoIntegrativa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Centro Medico Oncología Integrativa</dc:title>
  <dc:creator>ccuneo</dc:creator>
  <cp:lastModifiedBy>ccuneo</cp:lastModifiedBy>
  <cp:revision>43</cp:revision>
  <dcterms:created xsi:type="dcterms:W3CDTF">2016-01-10T15:45:19Z</dcterms:created>
  <dcterms:modified xsi:type="dcterms:W3CDTF">2016-01-25T12:03:35Z</dcterms:modified>
</cp:coreProperties>
</file>